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notesMasterIdLst>
    <p:notesMasterId r:id="rId60"/>
  </p:notesMasterIdLst>
  <p:sldIdLst>
    <p:sldId id="388" r:id="rId2"/>
    <p:sldId id="262" r:id="rId3"/>
    <p:sldId id="363" r:id="rId4"/>
    <p:sldId id="371" r:id="rId5"/>
    <p:sldId id="359" r:id="rId6"/>
    <p:sldId id="333" r:id="rId7"/>
    <p:sldId id="360" r:id="rId8"/>
    <p:sldId id="334" r:id="rId9"/>
    <p:sldId id="364" r:id="rId10"/>
    <p:sldId id="365" r:id="rId11"/>
    <p:sldId id="361" r:id="rId12"/>
    <p:sldId id="336" r:id="rId13"/>
    <p:sldId id="362" r:id="rId14"/>
    <p:sldId id="259" r:id="rId15"/>
    <p:sldId id="316" r:id="rId16"/>
    <p:sldId id="320" r:id="rId17"/>
    <p:sldId id="321" r:id="rId18"/>
    <p:sldId id="322" r:id="rId19"/>
    <p:sldId id="323" r:id="rId20"/>
    <p:sldId id="324" r:id="rId21"/>
    <p:sldId id="325" r:id="rId22"/>
    <p:sldId id="366" r:id="rId23"/>
    <p:sldId id="367" r:id="rId24"/>
    <p:sldId id="265" r:id="rId25"/>
    <p:sldId id="266" r:id="rId26"/>
    <p:sldId id="374" r:id="rId27"/>
    <p:sldId id="376" r:id="rId28"/>
    <p:sldId id="375" r:id="rId29"/>
    <p:sldId id="377" r:id="rId30"/>
    <p:sldId id="345" r:id="rId31"/>
    <p:sldId id="343" r:id="rId32"/>
    <p:sldId id="346" r:id="rId33"/>
    <p:sldId id="344" r:id="rId34"/>
    <p:sldId id="349" r:id="rId35"/>
    <p:sldId id="358" r:id="rId36"/>
    <p:sldId id="378" r:id="rId37"/>
    <p:sldId id="370" r:id="rId38"/>
    <p:sldId id="342" r:id="rId39"/>
    <p:sldId id="357" r:id="rId40"/>
    <p:sldId id="368" r:id="rId41"/>
    <p:sldId id="350" r:id="rId42"/>
    <p:sldId id="351" r:id="rId43"/>
    <p:sldId id="379" r:id="rId44"/>
    <p:sldId id="380" r:id="rId45"/>
    <p:sldId id="381" r:id="rId46"/>
    <p:sldId id="382" r:id="rId47"/>
    <p:sldId id="383" r:id="rId48"/>
    <p:sldId id="384" r:id="rId49"/>
    <p:sldId id="385" r:id="rId50"/>
    <p:sldId id="386" r:id="rId51"/>
    <p:sldId id="272" r:id="rId52"/>
    <p:sldId id="273" r:id="rId53"/>
    <p:sldId id="274" r:id="rId54"/>
    <p:sldId id="275" r:id="rId55"/>
    <p:sldId id="277" r:id="rId56"/>
    <p:sldId id="278" r:id="rId57"/>
    <p:sldId id="279" r:id="rId58"/>
    <p:sldId id="261"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82"/>
    <p:restoredTop sz="85170"/>
  </p:normalViewPr>
  <p:slideViewPr>
    <p:cSldViewPr snapToGrid="0" snapToObjects="1">
      <p:cViewPr>
        <p:scale>
          <a:sx n="100" d="100"/>
          <a:sy n="100" d="100"/>
        </p:scale>
        <p:origin x="368"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g>
</file>

<file path=ppt/media/image30.png>
</file>

<file path=ppt/media/image31.png>
</file>

<file path=ppt/media/image32.png>
</file>

<file path=ppt/media/image33.jpeg>
</file>

<file path=ppt/media/image34.jpe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tiff>
</file>

<file path=ppt/media/image49.png>
</file>

<file path=ppt/media/image5.png>
</file>

<file path=ppt/media/image50.png>
</file>

<file path=ppt/media/image51.png>
</file>

<file path=ppt/media/image52.png>
</file>

<file path=ppt/media/image53.png>
</file>

<file path=ppt/media/image54.png>
</file>

<file path=ppt/media/image55.jpg>
</file>

<file path=ppt/media/image56.png>
</file>

<file path=ppt/media/image57.png>
</file>

<file path=ppt/media/image58.jpeg>
</file>

<file path=ppt/media/image59.gif>
</file>

<file path=ppt/media/image6.tif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ED8ADA-1D94-6B48-AB55-E176B62AFA18}" type="datetimeFigureOut">
              <a:rPr lang="en-US" smtClean="0"/>
              <a:t>7/22/21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CD004D-9A0C-1949-8FB7-111D6D8FD168}" type="slidenum">
              <a:rPr lang="en-US" smtClean="0"/>
              <a:t>‹#›</a:t>
            </a:fld>
            <a:endParaRPr lang="en-US"/>
          </a:p>
        </p:txBody>
      </p:sp>
    </p:spTree>
    <p:extLst>
      <p:ext uri="{BB962C8B-B14F-4D97-AF65-F5344CB8AC3E}">
        <p14:creationId xmlns:p14="http://schemas.microsoft.com/office/powerpoint/2010/main" val="3074207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cbi.nlm.nih.gov/pmc/articles/PMC6391518/#R48"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ncbi.nlm.nih.gov/pmc/articles/PMC6391518/#R40"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Evaluate the effect size with a pilot study (or from scientific literature)</a:t>
            </a:r>
            <a:br>
              <a:rPr lang="en-US" dirty="0"/>
            </a:br>
            <a:r>
              <a:rPr lang="en-US" sz="1200" b="0" i="0" kern="1200" dirty="0">
                <a:solidFill>
                  <a:schemeClr val="tx1"/>
                </a:solidFill>
                <a:effectLst/>
                <a:latin typeface="+mn-lt"/>
                <a:ea typeface="+mn-ea"/>
                <a:cs typeface="+mn-cs"/>
              </a:rPr>
              <a:t>Estimate the study size based on anticipated effect size and similar previous studies (power analysis)</a:t>
            </a:r>
            <a:br>
              <a:rPr lang="en-US" dirty="0"/>
            </a:br>
            <a:r>
              <a:rPr lang="en-US" sz="1200" b="0" i="0" kern="1200" dirty="0">
                <a:solidFill>
                  <a:schemeClr val="tx1"/>
                </a:solidFill>
                <a:effectLst/>
                <a:latin typeface="+mn-lt"/>
                <a:ea typeface="+mn-ea"/>
                <a:cs typeface="+mn-cs"/>
              </a:rPr>
              <a:t>Focus on specific aspects with well-defined inclusion and exclusion criteria to reduce heterogeneity in the cohort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2</a:t>
            </a:fld>
            <a:endParaRPr lang="en-US"/>
          </a:p>
        </p:txBody>
      </p:sp>
    </p:spTree>
    <p:extLst>
      <p:ext uri="{BB962C8B-B14F-4D97-AF65-F5344CB8AC3E}">
        <p14:creationId xmlns:p14="http://schemas.microsoft.com/office/powerpoint/2010/main" val="32949789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Multi-</a:t>
            </a:r>
            <a:r>
              <a:rPr lang="en-US" sz="1200" b="0" i="0" u="none" strike="noStrike" kern="1200" dirty="0" err="1">
                <a:solidFill>
                  <a:schemeClr val="tx1"/>
                </a:solidFill>
                <a:effectLst/>
                <a:latin typeface="+mn-lt"/>
                <a:ea typeface="+mn-ea"/>
                <a:cs typeface="+mn-cs"/>
              </a:rPr>
              <a:t>Omic</a:t>
            </a:r>
            <a:r>
              <a:rPr lang="en-US" sz="1200" b="0" i="0" u="none" strike="noStrike" kern="1200" dirty="0">
                <a:solidFill>
                  <a:schemeClr val="tx1"/>
                </a:solidFill>
                <a:effectLst/>
                <a:latin typeface="+mn-lt"/>
                <a:ea typeface="+mn-ea"/>
                <a:cs typeface="+mn-cs"/>
              </a:rPr>
              <a:t> Microbiome Study-Pregnancy Initiative (MOMS-PI)</a:t>
            </a:r>
            <a:endParaRPr lang="en-US" dirty="0"/>
          </a:p>
        </p:txBody>
      </p:sp>
      <p:sp>
        <p:nvSpPr>
          <p:cNvPr id="4" name="Slide Number Placeholder 3"/>
          <p:cNvSpPr>
            <a:spLocks noGrp="1"/>
          </p:cNvSpPr>
          <p:nvPr>
            <p:ph type="sldNum" sz="quarter" idx="5"/>
          </p:nvPr>
        </p:nvSpPr>
        <p:spPr/>
        <p:txBody>
          <a:bodyPr/>
          <a:lstStyle/>
          <a:p>
            <a:fld id="{A8C73967-745D-BE45-A0F7-FB22449A9AD5}" type="slidenum">
              <a:rPr lang="en-US" smtClean="0"/>
              <a:t>51</a:t>
            </a:fld>
            <a:endParaRPr lang="en-US"/>
          </a:p>
        </p:txBody>
      </p:sp>
    </p:spTree>
    <p:extLst>
      <p:ext uri="{BB962C8B-B14F-4D97-AF65-F5344CB8AC3E}">
        <p14:creationId xmlns:p14="http://schemas.microsoft.com/office/powerpoint/2010/main" val="3596188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Stratification by potential confounders (</a:t>
            </a:r>
            <a:r>
              <a:rPr lang="en-US" sz="1200" b="0" i="0" kern="1200" dirty="0" err="1">
                <a:solidFill>
                  <a:schemeClr val="tx1"/>
                </a:solidFill>
                <a:effectLst/>
                <a:latin typeface="+mn-lt"/>
                <a:ea typeface="+mn-ea"/>
                <a:cs typeface="+mn-cs"/>
              </a:rPr>
              <a:t>eg</a:t>
            </a:r>
            <a:r>
              <a:rPr lang="en-US" sz="1200" b="0" i="0" kern="1200" dirty="0">
                <a:solidFill>
                  <a:schemeClr val="tx1"/>
                </a:solidFill>
                <a:effectLst/>
                <a:latin typeface="+mn-lt"/>
                <a:ea typeface="+mn-ea"/>
                <a:cs typeface="+mn-cs"/>
              </a:rPr>
              <a:t>, age, sex, diet, lifestyle factors, and medications) can help resolve differences in microbiota between groups of interest that might otherwise be masked by a confounder effect.</a:t>
            </a:r>
            <a:r>
              <a:rPr lang="en-US" sz="1200" b="0" i="0" kern="1200" baseline="30000" dirty="0">
                <a:solidFill>
                  <a:schemeClr val="tx1"/>
                </a:solidFill>
                <a:effectLst/>
                <a:latin typeface="+mn-lt"/>
                <a:ea typeface="+mn-ea"/>
                <a:cs typeface="+mn-cs"/>
                <a:hlinkClick r:id="rId3"/>
              </a:rPr>
              <a:t>48</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B</a:t>
            </a:r>
            <a:r>
              <a:rPr lang="en-US" sz="1200" b="0" i="0" kern="1200" dirty="0">
                <a:solidFill>
                  <a:schemeClr val="tx1"/>
                </a:solidFill>
                <a:effectLst/>
                <a:latin typeface="+mn-lt"/>
                <a:ea typeface="+mn-ea"/>
                <a:cs typeface="+mn-cs"/>
              </a:rPr>
              <a:t>) Longitudinal studies are especially powerful because they both control for confounding factors and allow for the assessment of community stability.</a:t>
            </a:r>
            <a:r>
              <a:rPr lang="en-US" sz="1200" b="0" i="0" kern="1200" baseline="30000" dirty="0">
                <a:solidFill>
                  <a:schemeClr val="tx1"/>
                </a:solidFill>
                <a:effectLst/>
                <a:latin typeface="+mn-lt"/>
                <a:ea typeface="+mn-ea"/>
                <a:cs typeface="+mn-cs"/>
                <a:hlinkClick r:id="rId4"/>
              </a:rPr>
              <a:t>40</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C</a:t>
            </a:r>
            <a:r>
              <a:rPr lang="en-US" sz="1200" b="0" i="0" kern="1200" dirty="0">
                <a:solidFill>
                  <a:schemeClr val="tx1"/>
                </a:solidFill>
                <a:effectLst/>
                <a:latin typeface="+mn-lt"/>
                <a:ea typeface="+mn-ea"/>
                <a:cs typeface="+mn-cs"/>
              </a:rPr>
              <a:t>) For all studies, standardizing technical factors and sample processing are essential to control for variation introduced by every step of the process: kit reagents, primers, sample storage, and other factors. The collection and curation of metadata about all aspects of each sample, from clinical variables to sample processing, are crucial for data interpretation; without metadata, it is difficult to draw meaningful conclusions from sequencing data</a:t>
            </a:r>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3</a:t>
            </a:fld>
            <a:endParaRPr lang="en-US"/>
          </a:p>
        </p:txBody>
      </p:sp>
    </p:spTree>
    <p:extLst>
      <p:ext uri="{BB962C8B-B14F-4D97-AF65-F5344CB8AC3E}">
        <p14:creationId xmlns:p14="http://schemas.microsoft.com/office/powerpoint/2010/main" val="2574032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Current:</a:t>
            </a:r>
          </a:p>
          <a:p>
            <a:r>
              <a:rPr lang="en-US" sz="1200" b="0" i="0" u="none" strike="noStrike" kern="1200" dirty="0">
                <a:solidFill>
                  <a:schemeClr val="tx1"/>
                </a:solidFill>
                <a:effectLst/>
                <a:latin typeface="+mn-lt"/>
                <a:ea typeface="+mn-ea"/>
                <a:cs typeface="+mn-cs"/>
              </a:rPr>
              <a:t>17 patients undergoing </a:t>
            </a:r>
            <a:r>
              <a:rPr lang="en-US" sz="1200" b="0" i="0" u="none" strike="noStrike" kern="1200" dirty="0" err="1">
                <a:solidFill>
                  <a:schemeClr val="tx1"/>
                </a:solidFill>
                <a:effectLst/>
                <a:latin typeface="+mn-lt"/>
                <a:ea typeface="+mn-ea"/>
                <a:cs typeface="+mn-cs"/>
              </a:rPr>
              <a:t>haematopoietic</a:t>
            </a:r>
            <a:r>
              <a:rPr lang="en-US" sz="1200" b="0" i="0" u="none" strike="noStrike" kern="1200" dirty="0">
                <a:solidFill>
                  <a:schemeClr val="tx1"/>
                </a:solidFill>
                <a:effectLst/>
                <a:latin typeface="+mn-lt"/>
                <a:ea typeface="+mn-ea"/>
                <a:cs typeface="+mn-cs"/>
              </a:rPr>
              <a:t> stem cell transplantation (HSCT) </a:t>
            </a:r>
          </a:p>
          <a:p>
            <a:r>
              <a:rPr lang="en-US" sz="1200" b="0" i="0" u="none" strike="noStrike" kern="1200" dirty="0">
                <a:solidFill>
                  <a:schemeClr val="tx1"/>
                </a:solidFill>
                <a:effectLst/>
                <a:latin typeface="+mn-lt"/>
                <a:ea typeface="+mn-ea"/>
                <a:cs typeface="+mn-cs"/>
              </a:rPr>
              <a:t>No significant differences.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Previous Studies:</a:t>
            </a:r>
          </a:p>
          <a:p>
            <a:r>
              <a:rPr lang="en-US" sz="1200" b="0" i="0" u="none" strike="noStrike" kern="1200" dirty="0">
                <a:solidFill>
                  <a:schemeClr val="tx1"/>
                </a:solidFill>
                <a:effectLst/>
                <a:latin typeface="+mn-lt"/>
                <a:ea typeface="+mn-ea"/>
                <a:cs typeface="+mn-cs"/>
              </a:rPr>
              <a:t>significant increase in the </a:t>
            </a:r>
            <a:r>
              <a:rPr lang="en-US" sz="1200" b="0" i="1" u="none" strike="noStrike" kern="1200" dirty="0" err="1">
                <a:solidFill>
                  <a:schemeClr val="tx1"/>
                </a:solidFill>
                <a:effectLst/>
                <a:latin typeface="+mn-lt"/>
                <a:ea typeface="+mn-ea"/>
                <a:cs typeface="+mn-cs"/>
              </a:rPr>
              <a:t>Sutterella</a:t>
            </a:r>
            <a:r>
              <a:rPr lang="en-US" sz="1200" b="0" i="0" u="none" strike="noStrike" kern="1200" dirty="0">
                <a:solidFill>
                  <a:schemeClr val="tx1"/>
                </a:solidFill>
                <a:effectLst/>
                <a:latin typeface="+mn-lt"/>
                <a:ea typeface="+mn-ea"/>
                <a:cs typeface="+mn-cs"/>
              </a:rPr>
              <a:t> genus in </a:t>
            </a:r>
            <a:r>
              <a:rPr lang="en-US" sz="1200" b="0" i="1" u="none" strike="noStrike" kern="1200" dirty="0">
                <a:solidFill>
                  <a:schemeClr val="tx1"/>
                </a:solidFill>
                <a:effectLst/>
                <a:latin typeface="+mn-lt"/>
                <a:ea typeface="+mn-ea"/>
                <a:cs typeface="+mn-cs"/>
              </a:rPr>
              <a:t>SF</a:t>
            </a:r>
            <a:r>
              <a:rPr lang="en-US" sz="1200" b="0" i="0" u="none" strike="noStrike" kern="1200" dirty="0">
                <a:solidFill>
                  <a:schemeClr val="tx1"/>
                </a:solidFill>
                <a:effectLst/>
                <a:latin typeface="+mn-lt"/>
                <a:ea typeface="+mn-ea"/>
                <a:cs typeface="+mn-cs"/>
              </a:rPr>
              <a:t> versus </a:t>
            </a:r>
            <a:r>
              <a:rPr lang="en-US" sz="1200" b="0" i="1" u="none" strike="noStrike" kern="1200" dirty="0">
                <a:solidFill>
                  <a:schemeClr val="tx1"/>
                </a:solidFill>
                <a:effectLst/>
                <a:latin typeface="+mn-lt"/>
                <a:ea typeface="+mn-ea"/>
                <a:cs typeface="+mn-cs"/>
              </a:rPr>
              <a:t>FF</a:t>
            </a:r>
            <a:r>
              <a:rPr lang="en-US" sz="1200" b="0" i="0" u="none" strike="noStrike" kern="1200" dirty="0">
                <a:solidFill>
                  <a:schemeClr val="tx1"/>
                </a:solidFill>
                <a:effectLst/>
                <a:latin typeface="+mn-lt"/>
                <a:ea typeface="+mn-ea"/>
                <a:cs typeface="+mn-cs"/>
              </a:rPr>
              <a:t> samples</a:t>
            </a:r>
          </a:p>
          <a:p>
            <a:r>
              <a:rPr lang="en-US" sz="1200" b="0" i="1" u="none" strike="noStrike" kern="1200" dirty="0" err="1">
                <a:solidFill>
                  <a:schemeClr val="tx1"/>
                </a:solidFill>
                <a:effectLst/>
                <a:latin typeface="+mn-lt"/>
                <a:ea typeface="+mn-ea"/>
                <a:cs typeface="+mn-cs"/>
              </a:rPr>
              <a:t>Faecalibacterium</a:t>
            </a:r>
            <a:r>
              <a:rPr lang="en-US" sz="1200" b="0" i="0" u="none" strike="noStrike" kern="1200" dirty="0">
                <a:solidFill>
                  <a:schemeClr val="tx1"/>
                </a:solidFill>
                <a:effectLst/>
                <a:latin typeface="+mn-lt"/>
                <a:ea typeface="+mn-ea"/>
                <a:cs typeface="+mn-cs"/>
              </a:rPr>
              <a:t>, </a:t>
            </a:r>
            <a:r>
              <a:rPr lang="en-US" sz="1200" b="0" i="1" u="none" strike="noStrike" kern="1200" dirty="0" err="1">
                <a:solidFill>
                  <a:schemeClr val="tx1"/>
                </a:solidFill>
                <a:effectLst/>
                <a:latin typeface="+mn-lt"/>
                <a:ea typeface="+mn-ea"/>
                <a:cs typeface="+mn-cs"/>
              </a:rPr>
              <a:t>Sporobacter</a:t>
            </a:r>
            <a:r>
              <a:rPr lang="en-US" sz="1200" b="0" i="0" u="none" strike="noStrike"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rPr>
              <a:t>Clostridium XVIII</a:t>
            </a:r>
            <a:r>
              <a:rPr lang="en-US" sz="1200" b="0" i="0" u="none" strike="noStrike" kern="1200" dirty="0">
                <a:solidFill>
                  <a:schemeClr val="tx1"/>
                </a:solidFill>
                <a:effectLst/>
                <a:latin typeface="+mn-lt"/>
                <a:ea typeface="+mn-ea"/>
                <a:cs typeface="+mn-cs"/>
              </a:rPr>
              <a:t>, and </a:t>
            </a:r>
            <a:r>
              <a:rPr lang="en-US" sz="1200" b="0" i="1" u="none" strike="noStrike" kern="1200" dirty="0">
                <a:solidFill>
                  <a:schemeClr val="tx1"/>
                </a:solidFill>
                <a:effectLst/>
                <a:latin typeface="+mn-lt"/>
                <a:ea typeface="+mn-ea"/>
                <a:cs typeface="+mn-cs"/>
              </a:rPr>
              <a:t>Clostridium </a:t>
            </a:r>
            <a:r>
              <a:rPr lang="en-US" sz="1200" b="0" i="1" u="none" strike="noStrike" kern="1200" dirty="0" err="1">
                <a:solidFill>
                  <a:schemeClr val="tx1"/>
                </a:solidFill>
                <a:effectLst/>
                <a:latin typeface="+mn-lt"/>
                <a:ea typeface="+mn-ea"/>
                <a:cs typeface="+mn-cs"/>
              </a:rPr>
              <a:t>XIVa</a:t>
            </a:r>
            <a:r>
              <a:rPr lang="en-US" sz="1200" b="0" i="0" u="none" strike="noStrike" kern="1200" dirty="0">
                <a:solidFill>
                  <a:schemeClr val="tx1"/>
                </a:solidFill>
                <a:effectLst/>
                <a:latin typeface="+mn-lt"/>
                <a:ea typeface="+mn-ea"/>
                <a:cs typeface="+mn-cs"/>
              </a:rPr>
              <a:t>, with differences being exacerbated in samples of low diversity</a:t>
            </a:r>
          </a:p>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14</a:t>
            </a:fld>
            <a:endParaRPr lang="en-US"/>
          </a:p>
        </p:txBody>
      </p:sp>
    </p:spTree>
    <p:extLst>
      <p:ext uri="{BB962C8B-B14F-4D97-AF65-F5344CB8AC3E}">
        <p14:creationId xmlns:p14="http://schemas.microsoft.com/office/powerpoint/2010/main" val="2650697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addressing the problems of differential membership and mutual absence.</a:t>
            </a:r>
          </a:p>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24</a:t>
            </a:fld>
            <a:endParaRPr lang="en-US"/>
          </a:p>
        </p:txBody>
      </p:sp>
    </p:spTree>
    <p:extLst>
      <p:ext uri="{BB962C8B-B14F-4D97-AF65-F5344CB8AC3E}">
        <p14:creationId xmlns:p14="http://schemas.microsoft.com/office/powerpoint/2010/main" val="299846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multi-person studies of the effect of a targeted intervention may want to collect samples at similar temporal distances from the intervention. Such synchronization allows for richer questions to be investigated and greatly reduces modeling complexity. </a:t>
            </a:r>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37</a:t>
            </a:fld>
            <a:endParaRPr lang="en-US"/>
          </a:p>
        </p:txBody>
      </p:sp>
    </p:spTree>
    <p:extLst>
      <p:ext uri="{BB962C8B-B14F-4D97-AF65-F5344CB8AC3E}">
        <p14:creationId xmlns:p14="http://schemas.microsoft.com/office/powerpoint/2010/main" val="720309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Euryarchaea</a:t>
            </a:r>
            <a:r>
              <a:rPr lang="en-US" dirty="0"/>
              <a:t> marine group II almost disappeared (i.e., 0 in the staggered mock community when it should have been ~1.8% and ~0.15% in the even mock community when it should have been ~9%), </a:t>
            </a:r>
            <a:r>
              <a:rPr lang="en-US" dirty="0" err="1"/>
              <a:t>Thaumarchaea</a:t>
            </a:r>
            <a:r>
              <a:rPr lang="en-US" dirty="0"/>
              <a:t> and Prochlorococcus were underrepresented (more than twofold) and SAR11 and Flavobacteria were overrepresented (more than twofold).</a:t>
            </a:r>
          </a:p>
        </p:txBody>
      </p:sp>
      <p:sp>
        <p:nvSpPr>
          <p:cNvPr id="4" name="Slide Number Placeholder 3"/>
          <p:cNvSpPr>
            <a:spLocks noGrp="1"/>
          </p:cNvSpPr>
          <p:nvPr>
            <p:ph type="sldNum" sz="quarter" idx="5"/>
          </p:nvPr>
        </p:nvSpPr>
        <p:spPr/>
        <p:txBody>
          <a:bodyPr/>
          <a:lstStyle/>
          <a:p>
            <a:fld id="{F7CD004D-9A0C-1949-8FB7-111D6D8FD168}" type="slidenum">
              <a:rPr lang="en-US" smtClean="0"/>
              <a:t>40</a:t>
            </a:fld>
            <a:endParaRPr lang="en-US"/>
          </a:p>
        </p:txBody>
      </p:sp>
    </p:spTree>
    <p:extLst>
      <p:ext uri="{BB962C8B-B14F-4D97-AF65-F5344CB8AC3E}">
        <p14:creationId xmlns:p14="http://schemas.microsoft.com/office/powerpoint/2010/main" val="1423431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err="1">
                <a:solidFill>
                  <a:schemeClr val="tx1"/>
                </a:solidFill>
                <a:effectLst/>
                <a:latin typeface="+mn-lt"/>
                <a:ea typeface="+mn-ea"/>
                <a:cs typeface="+mn-cs"/>
              </a:rPr>
              <a:t>Imtechella</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halotolerans</a:t>
            </a:r>
            <a:r>
              <a:rPr lang="en-US" sz="1200" i="1" kern="1200" dirty="0">
                <a:solidFill>
                  <a:schemeClr val="tx1"/>
                </a:solidFill>
                <a:effectLst/>
                <a:latin typeface="+mn-lt"/>
                <a:ea typeface="+mn-ea"/>
                <a:cs typeface="+mn-cs"/>
              </a:rPr>
              <a:t> – 3 16S copies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err="1">
                <a:solidFill>
                  <a:schemeClr val="tx1"/>
                </a:solidFill>
                <a:effectLst/>
                <a:latin typeface="+mn-lt"/>
                <a:ea typeface="+mn-ea"/>
                <a:cs typeface="+mn-cs"/>
              </a:rPr>
              <a:t>Allobacillus</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halotolerans</a:t>
            </a:r>
            <a:r>
              <a:rPr lang="en-US" sz="1200" i="1" kern="1200" dirty="0">
                <a:solidFill>
                  <a:schemeClr val="tx1"/>
                </a:solidFill>
                <a:effectLst/>
                <a:latin typeface="+mn-lt"/>
                <a:ea typeface="+mn-ea"/>
                <a:cs typeface="+mn-cs"/>
              </a:rPr>
              <a:t> – 7 16S copies</a:t>
            </a:r>
            <a:endParaRPr lang="en-US" dirty="0"/>
          </a:p>
          <a:p>
            <a:r>
              <a:rPr lang="en-US" dirty="0"/>
              <a:t> </a:t>
            </a:r>
          </a:p>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42</a:t>
            </a:fld>
            <a:endParaRPr lang="en-US"/>
          </a:p>
        </p:txBody>
      </p:sp>
    </p:spTree>
    <p:extLst>
      <p:ext uri="{BB962C8B-B14F-4D97-AF65-F5344CB8AC3E}">
        <p14:creationId xmlns:p14="http://schemas.microsoft.com/office/powerpoint/2010/main" val="4114778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44</a:t>
            </a:fld>
            <a:endParaRPr lang="en-US"/>
          </a:p>
        </p:txBody>
      </p:sp>
    </p:spTree>
    <p:extLst>
      <p:ext uri="{BB962C8B-B14F-4D97-AF65-F5344CB8AC3E}">
        <p14:creationId xmlns:p14="http://schemas.microsoft.com/office/powerpoint/2010/main" val="3148666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CD004D-9A0C-1949-8FB7-111D6D8FD168}" type="slidenum">
              <a:rPr lang="en-US" smtClean="0"/>
              <a:t>46</a:t>
            </a:fld>
            <a:endParaRPr lang="en-US"/>
          </a:p>
        </p:txBody>
      </p:sp>
    </p:spTree>
    <p:extLst>
      <p:ext uri="{BB962C8B-B14F-4D97-AF65-F5344CB8AC3E}">
        <p14:creationId xmlns:p14="http://schemas.microsoft.com/office/powerpoint/2010/main" val="1946848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89F81-FCB8-4148-8FDD-A2A6E705E9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4406ED-F27B-FA4B-BF69-C18366B58D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81D489-EC9E-D44A-A04C-7B2062E2129E}"/>
              </a:ext>
            </a:extLst>
          </p:cNvPr>
          <p:cNvSpPr>
            <a:spLocks noGrp="1"/>
          </p:cNvSpPr>
          <p:nvPr>
            <p:ph type="dt" sz="half" idx="10"/>
          </p:nvPr>
        </p:nvSpPr>
        <p:spPr/>
        <p:txBody>
          <a:bodyPr/>
          <a:lstStyle/>
          <a:p>
            <a:fld id="{EA0C0817-A112-4847-8014-A94B7D2A4EA3}" type="datetime1">
              <a:rPr lang="en-US" smtClean="0"/>
              <a:t>7/22/21</a:t>
            </a:fld>
            <a:endParaRPr lang="en-US" dirty="0"/>
          </a:p>
        </p:txBody>
      </p:sp>
      <p:sp>
        <p:nvSpPr>
          <p:cNvPr id="5" name="Footer Placeholder 4">
            <a:extLst>
              <a:ext uri="{FF2B5EF4-FFF2-40B4-BE49-F238E27FC236}">
                <a16:creationId xmlns:a16="http://schemas.microsoft.com/office/drawing/2014/main" id="{28AB573D-2513-F340-95CE-2F348909D92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AB0595B-E500-B54E-940D-3AA28D51FFAA}"/>
              </a:ext>
            </a:extLst>
          </p:cNvPr>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02828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2842E-93C3-304B-8FF2-ACD9774B30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E99279-8213-EB41-A7F0-7D39565F1D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5722BF-6B61-0245-9E18-97C494CB7CDC}"/>
              </a:ext>
            </a:extLst>
          </p:cNvPr>
          <p:cNvSpPr>
            <a:spLocks noGrp="1"/>
          </p:cNvSpPr>
          <p:nvPr>
            <p:ph type="dt" sz="half" idx="10"/>
          </p:nvPr>
        </p:nvSpPr>
        <p:spPr/>
        <p:txBody>
          <a:bodyPr/>
          <a:lstStyle/>
          <a:p>
            <a:fld id="{134F40B7-36AB-4376-BE14-EF7004D79BB9}" type="datetime1">
              <a:rPr lang="en-US" smtClean="0"/>
              <a:t>7/22/21</a:t>
            </a:fld>
            <a:endParaRPr lang="en-US"/>
          </a:p>
        </p:txBody>
      </p:sp>
      <p:sp>
        <p:nvSpPr>
          <p:cNvPr id="5" name="Footer Placeholder 4">
            <a:extLst>
              <a:ext uri="{FF2B5EF4-FFF2-40B4-BE49-F238E27FC236}">
                <a16:creationId xmlns:a16="http://schemas.microsoft.com/office/drawing/2014/main" id="{BF0AE0FE-48E5-B247-A376-2E582AB9F0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F57816-CB8D-2A42-B21E-513FC1987D19}"/>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94472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B8F622-8C6C-F543-A0B2-D359545D410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31F6151-CE09-8346-BB21-456EFBB5FE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84790D-24A9-9E4B-AA98-E53AEFF8DE98}"/>
              </a:ext>
            </a:extLst>
          </p:cNvPr>
          <p:cNvSpPr>
            <a:spLocks noGrp="1"/>
          </p:cNvSpPr>
          <p:nvPr>
            <p:ph type="dt" sz="half" idx="10"/>
          </p:nvPr>
        </p:nvSpPr>
        <p:spPr/>
        <p:txBody>
          <a:bodyPr/>
          <a:lstStyle/>
          <a:p>
            <a:fld id="{FF87CAB8-DCAE-46A5-AADA-B3FAD11A54E0}" type="datetime1">
              <a:rPr lang="en-US" smtClean="0"/>
              <a:t>7/22/21</a:t>
            </a:fld>
            <a:endParaRPr lang="en-US"/>
          </a:p>
        </p:txBody>
      </p:sp>
      <p:sp>
        <p:nvSpPr>
          <p:cNvPr id="5" name="Footer Placeholder 4">
            <a:extLst>
              <a:ext uri="{FF2B5EF4-FFF2-40B4-BE49-F238E27FC236}">
                <a16:creationId xmlns:a16="http://schemas.microsoft.com/office/drawing/2014/main" id="{98187EA8-6E59-E24F-A34D-12AAF5BBF7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2447E7-39F8-064E-A899-A14EAEAF1CAE}"/>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38020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Full Logo-1">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662436F-7E1C-4543-917F-2DB7AF9C0AEB}"/>
              </a:ext>
            </a:extLst>
          </p:cNvPr>
          <p:cNvSpPr>
            <a:spLocks noGrp="1"/>
          </p:cNvSpPr>
          <p:nvPr>
            <p:ph type="title" hasCustomPrompt="1"/>
          </p:nvPr>
        </p:nvSpPr>
        <p:spPr>
          <a:xfrm>
            <a:off x="831851" y="626675"/>
            <a:ext cx="10515600" cy="2016051"/>
          </a:xfrm>
        </p:spPr>
        <p:txBody>
          <a:bodyPr anchor="b"/>
          <a:lstStyle>
            <a:lvl1pPr>
              <a:defRPr sz="6000">
                <a:solidFill>
                  <a:schemeClr val="bg1"/>
                </a:solidFill>
              </a:defRPr>
            </a:lvl1pPr>
          </a:lstStyle>
          <a:p>
            <a:r>
              <a:rPr lang="en-US" dirty="0"/>
              <a:t>Title Goes Here</a:t>
            </a:r>
          </a:p>
        </p:txBody>
      </p:sp>
      <p:sp>
        <p:nvSpPr>
          <p:cNvPr id="8" name="Text Placeholder 2">
            <a:extLst>
              <a:ext uri="{FF2B5EF4-FFF2-40B4-BE49-F238E27FC236}">
                <a16:creationId xmlns:a16="http://schemas.microsoft.com/office/drawing/2014/main" id="{8707FAF2-9310-E64A-BF65-F16E6CD04232}"/>
              </a:ext>
            </a:extLst>
          </p:cNvPr>
          <p:cNvSpPr>
            <a:spLocks noGrp="1"/>
          </p:cNvSpPr>
          <p:nvPr>
            <p:ph type="body" idx="1" hasCustomPrompt="1"/>
          </p:nvPr>
        </p:nvSpPr>
        <p:spPr>
          <a:xfrm>
            <a:off x="831851" y="2669714"/>
            <a:ext cx="10515600" cy="750093"/>
          </a:xfrm>
        </p:spPr>
        <p:txBody>
          <a:bodyPr>
            <a:normAutofit/>
          </a:bodyPr>
          <a:lstStyle>
            <a:lvl1pPr marL="0" indent="0">
              <a:buNone/>
              <a:defRPr sz="2133" b="1" spc="133" baseline="0">
                <a:solidFill>
                  <a:schemeClr val="bg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SUBTITLE GOES HERE</a:t>
            </a:r>
          </a:p>
        </p:txBody>
      </p:sp>
      <p:sp>
        <p:nvSpPr>
          <p:cNvPr id="9" name="Text Placeholder 2">
            <a:extLst>
              <a:ext uri="{FF2B5EF4-FFF2-40B4-BE49-F238E27FC236}">
                <a16:creationId xmlns:a16="http://schemas.microsoft.com/office/drawing/2014/main" id="{8D488C8C-1B01-554E-ACC6-8C39DB14C6A2}"/>
              </a:ext>
            </a:extLst>
          </p:cNvPr>
          <p:cNvSpPr>
            <a:spLocks noGrp="1"/>
          </p:cNvSpPr>
          <p:nvPr>
            <p:ph type="body" idx="11" hasCustomPrompt="1"/>
          </p:nvPr>
        </p:nvSpPr>
        <p:spPr>
          <a:xfrm>
            <a:off x="831851" y="5879508"/>
            <a:ext cx="10515600" cy="396443"/>
          </a:xfrm>
        </p:spPr>
        <p:txBody>
          <a:bodyPr>
            <a:normAutofit/>
          </a:bodyPr>
          <a:lstStyle>
            <a:lvl1pPr marL="0" indent="0">
              <a:buNone/>
              <a:defRPr sz="1867" b="0">
                <a:solidFill>
                  <a:srgbClr val="ECEAD1"/>
                </a:solidFill>
                <a:effectLst/>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Presenter Name | Date</a:t>
            </a:r>
          </a:p>
        </p:txBody>
      </p:sp>
    </p:spTree>
    <p:extLst>
      <p:ext uri="{BB962C8B-B14F-4D97-AF65-F5344CB8AC3E}">
        <p14:creationId xmlns:p14="http://schemas.microsoft.com/office/powerpoint/2010/main" val="1458358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B0CD-DE92-8341-9EE3-48C62F3DD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57E5F1-C985-9A4E-9A90-39FE5E47EB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2DEADF-FCFA-5641-B260-4D9326C7AA36}"/>
              </a:ext>
            </a:extLst>
          </p:cNvPr>
          <p:cNvSpPr>
            <a:spLocks noGrp="1"/>
          </p:cNvSpPr>
          <p:nvPr>
            <p:ph type="dt" sz="half" idx="10"/>
          </p:nvPr>
        </p:nvSpPr>
        <p:spPr/>
        <p:txBody>
          <a:bodyPr/>
          <a:lstStyle/>
          <a:p>
            <a:fld id="{7332B432-ACDA-4023-A761-2BAB76577B62}" type="datetime1">
              <a:rPr lang="en-US" smtClean="0"/>
              <a:t>7/22/21</a:t>
            </a:fld>
            <a:endParaRPr lang="en-US"/>
          </a:p>
        </p:txBody>
      </p:sp>
      <p:sp>
        <p:nvSpPr>
          <p:cNvPr id="5" name="Footer Placeholder 4">
            <a:extLst>
              <a:ext uri="{FF2B5EF4-FFF2-40B4-BE49-F238E27FC236}">
                <a16:creationId xmlns:a16="http://schemas.microsoft.com/office/drawing/2014/main" id="{7BE89ADB-18D0-654C-B623-C84273CAA5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93996E-8718-D440-BEE4-9E5205CE7510}"/>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4404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4F8F6-A229-CB45-9731-FD6B54FBD2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A46D70-31FE-3D42-BE03-28180CAA77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067A9E-D8C1-A44A-A544-7AFE997419A1}"/>
              </a:ext>
            </a:extLst>
          </p:cNvPr>
          <p:cNvSpPr>
            <a:spLocks noGrp="1"/>
          </p:cNvSpPr>
          <p:nvPr>
            <p:ph type="dt" sz="half" idx="10"/>
          </p:nvPr>
        </p:nvSpPr>
        <p:spPr/>
        <p:txBody>
          <a:bodyPr/>
          <a:lstStyle/>
          <a:p>
            <a:fld id="{D9C646AA-F36E-4540-911D-FFFC0A0EF24A}" type="datetime1">
              <a:rPr lang="en-US" smtClean="0"/>
              <a:t>7/22/21</a:t>
            </a:fld>
            <a:endParaRPr lang="en-US" dirty="0"/>
          </a:p>
        </p:txBody>
      </p:sp>
      <p:sp>
        <p:nvSpPr>
          <p:cNvPr id="5" name="Footer Placeholder 4">
            <a:extLst>
              <a:ext uri="{FF2B5EF4-FFF2-40B4-BE49-F238E27FC236}">
                <a16:creationId xmlns:a16="http://schemas.microsoft.com/office/drawing/2014/main" id="{2F710557-5CA5-3E44-B0F5-E68A14D3A2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61636D-7ACB-B54E-97BD-88C85CA01C0B}"/>
              </a:ext>
            </a:extLst>
          </p:cNvPr>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863309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10B84-BF87-0F4E-87D9-F29398D36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79E226-092B-BA4B-9072-812EE91FDF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8247F2-CAC9-C142-9DE5-E8D5FEA3C8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1311FC-47BD-1F49-87B5-6D9EFA6F3C98}"/>
              </a:ext>
            </a:extLst>
          </p:cNvPr>
          <p:cNvSpPr>
            <a:spLocks noGrp="1"/>
          </p:cNvSpPr>
          <p:nvPr>
            <p:ph type="dt" sz="half" idx="10"/>
          </p:nvPr>
        </p:nvSpPr>
        <p:spPr/>
        <p:txBody>
          <a:bodyPr/>
          <a:lstStyle/>
          <a:p>
            <a:fld id="{69186D26-FA5F-4637-B602-B7C2DC34CFD4}" type="datetime1">
              <a:rPr lang="en-US" smtClean="0"/>
              <a:t>7/22/21</a:t>
            </a:fld>
            <a:endParaRPr lang="en-US"/>
          </a:p>
        </p:txBody>
      </p:sp>
      <p:sp>
        <p:nvSpPr>
          <p:cNvPr id="6" name="Footer Placeholder 5">
            <a:extLst>
              <a:ext uri="{FF2B5EF4-FFF2-40B4-BE49-F238E27FC236}">
                <a16:creationId xmlns:a16="http://schemas.microsoft.com/office/drawing/2014/main" id="{5D9891D9-A088-534A-953D-C0800D9EB2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209B29-54D7-B744-A9F9-E697F162007C}"/>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313400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D031A-C5BD-C846-9D99-A3658326C8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56EEFBE-16B2-CF45-A559-8EBA20A35B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2EAC1D-C823-8C41-A56C-AD57BF17B6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8E56B6-60E3-CD44-934F-B673F22CF6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F53316-FF22-C140-ACBE-CB8936FF6F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E13EB9-7C1C-764A-8DA1-831DAD3521E1}"/>
              </a:ext>
            </a:extLst>
          </p:cNvPr>
          <p:cNvSpPr>
            <a:spLocks noGrp="1"/>
          </p:cNvSpPr>
          <p:nvPr>
            <p:ph type="dt" sz="half" idx="10"/>
          </p:nvPr>
        </p:nvSpPr>
        <p:spPr/>
        <p:txBody>
          <a:bodyPr/>
          <a:lstStyle/>
          <a:p>
            <a:fld id="{8A7F15D8-96D1-4781-BC50-CA8A088B2FE4}" type="datetime1">
              <a:rPr lang="en-US" smtClean="0"/>
              <a:t>7/22/21</a:t>
            </a:fld>
            <a:endParaRPr lang="en-US"/>
          </a:p>
        </p:txBody>
      </p:sp>
      <p:sp>
        <p:nvSpPr>
          <p:cNvPr id="8" name="Footer Placeholder 7">
            <a:extLst>
              <a:ext uri="{FF2B5EF4-FFF2-40B4-BE49-F238E27FC236}">
                <a16:creationId xmlns:a16="http://schemas.microsoft.com/office/drawing/2014/main" id="{BEF880DC-33DE-A54D-960C-B0CDA636BB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FDC6ED-4344-8246-8684-ACE6D037C69B}"/>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69885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5852D-21FA-4747-B652-9D54BD30ED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B0AE41-5340-E74A-B340-3EC29855AD5A}"/>
              </a:ext>
            </a:extLst>
          </p:cNvPr>
          <p:cNvSpPr>
            <a:spLocks noGrp="1"/>
          </p:cNvSpPr>
          <p:nvPr>
            <p:ph type="dt" sz="half" idx="10"/>
          </p:nvPr>
        </p:nvSpPr>
        <p:spPr/>
        <p:txBody>
          <a:bodyPr/>
          <a:lstStyle/>
          <a:p>
            <a:fld id="{F9A96C99-B8F8-4528-BD05-0E16E943DC09}" type="datetime1">
              <a:rPr lang="en-US" smtClean="0"/>
              <a:t>7/22/21</a:t>
            </a:fld>
            <a:endParaRPr lang="en-US"/>
          </a:p>
        </p:txBody>
      </p:sp>
      <p:sp>
        <p:nvSpPr>
          <p:cNvPr id="4" name="Footer Placeholder 3">
            <a:extLst>
              <a:ext uri="{FF2B5EF4-FFF2-40B4-BE49-F238E27FC236}">
                <a16:creationId xmlns:a16="http://schemas.microsoft.com/office/drawing/2014/main" id="{77D4BD51-6BF3-A340-9206-500A66B37F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450515F-D0D6-204C-A2C4-FEA4E1D7235A}"/>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611264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196034-7614-3E4B-B8BA-151D3C9A6902}"/>
              </a:ext>
            </a:extLst>
          </p:cNvPr>
          <p:cNvSpPr>
            <a:spLocks noGrp="1"/>
          </p:cNvSpPr>
          <p:nvPr>
            <p:ph type="dt" sz="half" idx="10"/>
          </p:nvPr>
        </p:nvSpPr>
        <p:spPr/>
        <p:txBody>
          <a:bodyPr/>
          <a:lstStyle/>
          <a:p>
            <a:fld id="{03636942-C211-4B28-8DBD-C953E00AF71B}" type="datetime1">
              <a:rPr lang="en-US" smtClean="0"/>
              <a:t>7/22/21</a:t>
            </a:fld>
            <a:endParaRPr lang="en-US"/>
          </a:p>
        </p:txBody>
      </p:sp>
      <p:sp>
        <p:nvSpPr>
          <p:cNvPr id="3" name="Footer Placeholder 2">
            <a:extLst>
              <a:ext uri="{FF2B5EF4-FFF2-40B4-BE49-F238E27FC236}">
                <a16:creationId xmlns:a16="http://schemas.microsoft.com/office/drawing/2014/main" id="{09B7E03C-165B-0F4E-8BCC-328519FEE1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0EC6AC-E561-5A4E-82D3-1DBDC7ECD0D4}"/>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74482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098DB-D79B-4F4A-8EEA-9D1CFF7235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5A2356-A764-8042-A21D-F5562A321D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F5CF22-14FC-714C-A869-0B93E2B39E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BE271D-9E70-834C-B8ED-A5DC810FFC9E}"/>
              </a:ext>
            </a:extLst>
          </p:cNvPr>
          <p:cNvSpPr>
            <a:spLocks noGrp="1"/>
          </p:cNvSpPr>
          <p:nvPr>
            <p:ph type="dt" sz="half" idx="10"/>
          </p:nvPr>
        </p:nvSpPr>
        <p:spPr/>
        <p:txBody>
          <a:bodyPr/>
          <a:lstStyle/>
          <a:p>
            <a:fld id="{7E8D12A6-918A-48BD-8CB9-CA713993B0EA}" type="datetime1">
              <a:rPr lang="en-US" smtClean="0"/>
              <a:t>7/22/21</a:t>
            </a:fld>
            <a:endParaRPr lang="en-US"/>
          </a:p>
        </p:txBody>
      </p:sp>
      <p:sp>
        <p:nvSpPr>
          <p:cNvPr id="6" name="Footer Placeholder 5">
            <a:extLst>
              <a:ext uri="{FF2B5EF4-FFF2-40B4-BE49-F238E27FC236}">
                <a16:creationId xmlns:a16="http://schemas.microsoft.com/office/drawing/2014/main" id="{9D62188F-610C-C841-9B84-089251CA1B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12A062-E9AC-F741-BFB6-4DAA7DF8E51C}"/>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406824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D183D-47F8-C04E-8C08-766D8481DC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274D2A-8473-754F-B84F-D0C686D6A4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61FAEA-F001-E843-A450-FD6A80643D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1F3F82-9DBC-D94B-9FFE-BDD0DD9C0DD6}"/>
              </a:ext>
            </a:extLst>
          </p:cNvPr>
          <p:cNvSpPr>
            <a:spLocks noGrp="1"/>
          </p:cNvSpPr>
          <p:nvPr>
            <p:ph type="dt" sz="half" idx="10"/>
          </p:nvPr>
        </p:nvSpPr>
        <p:spPr/>
        <p:txBody>
          <a:bodyPr/>
          <a:lstStyle/>
          <a:p>
            <a:fld id="{E778CE86-875F-4587-BCF6-FA054AFC0D53}" type="datetime1">
              <a:rPr lang="en-US" smtClean="0"/>
              <a:pPr/>
              <a:t>7/22/21</a:t>
            </a:fld>
            <a:endParaRPr lang="en-US" dirty="0"/>
          </a:p>
        </p:txBody>
      </p:sp>
      <p:sp>
        <p:nvSpPr>
          <p:cNvPr id="6" name="Footer Placeholder 5">
            <a:extLst>
              <a:ext uri="{FF2B5EF4-FFF2-40B4-BE49-F238E27FC236}">
                <a16:creationId xmlns:a16="http://schemas.microsoft.com/office/drawing/2014/main" id="{F45ABC0C-DC68-794F-9663-431A79A99749}"/>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437382C7-D0A6-2842-BF2C-D4FE0E7374C0}"/>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96398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775D1F-7923-6146-9DCC-1AC82A8C41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544BEC-FCFC-354F-915C-8E2DD3C3B2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8372AD-B4AA-1542-A751-17DF35080C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FA2B21-3FCD-4721-B95C-427943F61125}" type="datetime1">
              <a:rPr lang="en-US" smtClean="0"/>
              <a:t>7/22/21</a:t>
            </a:fld>
            <a:endParaRPr lang="en-US"/>
          </a:p>
        </p:txBody>
      </p:sp>
      <p:sp>
        <p:nvSpPr>
          <p:cNvPr id="5" name="Footer Placeholder 4">
            <a:extLst>
              <a:ext uri="{FF2B5EF4-FFF2-40B4-BE49-F238E27FC236}">
                <a16:creationId xmlns:a16="http://schemas.microsoft.com/office/drawing/2014/main" id="{7B1DED1B-4A77-8943-9057-1D6CC4BECF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620515-608C-4F42-8FE3-4D91326E18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34406208"/>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press3.mcs.anl.gov/gensc/files/2016/07/MIxShumanskin_210514.xls" TargetMode="External"/><Relationship Id="rId13" Type="http://schemas.openxmlformats.org/officeDocument/2006/relationships/hyperlink" Target="http://press3.mcs.anl.gov/gensc/files/2016/07/MIxSsediment_210514.xls" TargetMode="External"/><Relationship Id="rId18" Type="http://schemas.openxmlformats.org/officeDocument/2006/relationships/hyperlink" Target="https://github.com/GenomicsStandardsConsortium/mixs-legacy/blob/master/mixs5/MIxShydrocarbfs_20180621.xlsx" TargetMode="External"/><Relationship Id="rId3" Type="http://schemas.openxmlformats.org/officeDocument/2006/relationships/hyperlink" Target="http://press3.mcs.anl.gov/gensc/files/2016/07/MIxSbuiltenv_210514.xls" TargetMode="External"/><Relationship Id="rId7" Type="http://schemas.openxmlformats.org/officeDocument/2006/relationships/hyperlink" Target="http://press3.mcs.anl.gov/gensc/files/2016/07/MIxShumanoral_210514.xls" TargetMode="External"/><Relationship Id="rId12" Type="http://schemas.openxmlformats.org/officeDocument/2006/relationships/hyperlink" Target="http://press3.mcs.anl.gov/gensc/files/2016/07/MIxSplantassoc_210514.xls" TargetMode="External"/><Relationship Id="rId17" Type="http://schemas.openxmlformats.org/officeDocument/2006/relationships/hyperlink" Target="https://github.com/GenomicsStandardsConsortium/mixs-legacy/blob/master/mixs5/MIxShydrocarbcores_20180621.xlsx" TargetMode="External"/><Relationship Id="rId2" Type="http://schemas.openxmlformats.org/officeDocument/2006/relationships/hyperlink" Target="http://press3.mcs.anl.gov/gensc/files/2016/07/MIxSair_210514.xls" TargetMode="External"/><Relationship Id="rId16" Type="http://schemas.openxmlformats.org/officeDocument/2006/relationships/hyperlink" Target="http://press3.mcs.anl.gov/gensc/files/2016/07/MIxSwater_210514.xls" TargetMode="External"/><Relationship Id="rId20" Type="http://schemas.openxmlformats.org/officeDocument/2006/relationships/hyperlink" Target="https://github.com/GenomicsStandardsConsortium/mixs/blob/master/UViGs_MIxS.xlsx" TargetMode="External"/><Relationship Id="rId1" Type="http://schemas.openxmlformats.org/officeDocument/2006/relationships/slideLayout" Target="../slideLayouts/slideLayout2.xml"/><Relationship Id="rId6" Type="http://schemas.openxmlformats.org/officeDocument/2006/relationships/hyperlink" Target="http://press3.mcs.anl.gov/gensc/files/2016/07/MIxShumangut_210514.xls" TargetMode="External"/><Relationship Id="rId11" Type="http://schemas.openxmlformats.org/officeDocument/2006/relationships/hyperlink" Target="http://press3.mcs.anl.gov/gensc/files/2016/07/MIxSmisc_210514.xls" TargetMode="External"/><Relationship Id="rId5" Type="http://schemas.openxmlformats.org/officeDocument/2006/relationships/hyperlink" Target="http://press3.mcs.anl.gov/gensc/files/2016/07/MIxShumanassoc_210514.xls" TargetMode="External"/><Relationship Id="rId15" Type="http://schemas.openxmlformats.org/officeDocument/2006/relationships/hyperlink" Target="http://press3.mcs.anl.gov/gensc/files/2016/07/MIxSwastesludge_210514.xls" TargetMode="External"/><Relationship Id="rId10" Type="http://schemas.openxmlformats.org/officeDocument/2006/relationships/hyperlink" Target="http://press3.mcs.anl.gov/gensc/files/2016/07/MIxSmatbiofilm_210514.xls" TargetMode="External"/><Relationship Id="rId19" Type="http://schemas.openxmlformats.org/officeDocument/2006/relationships/hyperlink" Target="https://github.com/GenomicsStandardsConsortium/mixs/blob/master/MAGS_SAGS_MIxS.xlsx" TargetMode="External"/><Relationship Id="rId4" Type="http://schemas.openxmlformats.org/officeDocument/2006/relationships/hyperlink" Target="http://press3.mcs.anl.gov/gensc/files/2016/07/MIxShostassoc_210514.xls" TargetMode="External"/><Relationship Id="rId9" Type="http://schemas.openxmlformats.org/officeDocument/2006/relationships/hyperlink" Target="http://press3.mcs.anl.gov/gensc/files/2016/07/MIxShumanvaginal_210514.xls" TargetMode="External"/><Relationship Id="rId14" Type="http://schemas.openxmlformats.org/officeDocument/2006/relationships/hyperlink" Target="http://press3.mcs.anl.gov/gensc/files/2016/07/MIxSsoil_210514.xl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GenomicsStandardsConsortium/mix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hyperlink" Target="https://drive.google.com/file/d/1U36NyMinKAm1R2rwgRb0fJUFVHbeYS9J/view"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jpeg"/><Relationship Id="rId7"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png"/></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png"/></Relationships>
</file>

<file path=ppt/slides/_rels/slide4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8.tiff"/><Relationship Id="rId2" Type="http://schemas.openxmlformats.org/officeDocument/2006/relationships/image" Target="../media/image47.jpeg"/><Relationship Id="rId1" Type="http://schemas.openxmlformats.org/officeDocument/2006/relationships/slideLayout" Target="../slideLayouts/slideLayout2.xml"/><Relationship Id="rId4" Type="http://schemas.openxmlformats.org/officeDocument/2006/relationships/hyperlink" Target="https://www.preprints.org/manuscript/201905.0113"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portal.hmpdacc.or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5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hyperlink" Target="https://www.ebi.ac.uk/metagenomics"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hyperlink" Target="https://db.cngb.org/microbiome"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hyperlink" Target="https://qiita.ucsd.edu/" TargetMode="External"/><Relationship Id="rId1" Type="http://schemas.openxmlformats.org/officeDocument/2006/relationships/slideLayout" Target="../slideLayouts/slideLayout2.xml"/><Relationship Id="rId5" Type="http://schemas.openxmlformats.org/officeDocument/2006/relationships/image" Target="../media/image54.png"/><Relationship Id="rId4" Type="http://schemas.openxmlformats.org/officeDocument/2006/relationships/image" Target="../media/image53.png"/></Relationships>
</file>

<file path=ppt/slides/_rels/slide55.xml.rels><?xml version="1.0" encoding="UTF-8" standalone="yes"?>
<Relationships xmlns="http://schemas.openxmlformats.org/package/2006/relationships"><Relationship Id="rId2" Type="http://schemas.openxmlformats.org/officeDocument/2006/relationships/image" Target="../media/image55.jp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patricbrc.org/" TargetMode="Externa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57.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hyperlink" Target="https://card.mcmaster.ca/"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9.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ACDF2-073F-9C4D-9833-27D20783BB27}"/>
              </a:ext>
            </a:extLst>
          </p:cNvPr>
          <p:cNvSpPr>
            <a:spLocks noGrp="1"/>
          </p:cNvSpPr>
          <p:nvPr>
            <p:ph type="title"/>
          </p:nvPr>
        </p:nvSpPr>
        <p:spPr/>
        <p:txBody>
          <a:bodyPr/>
          <a:lstStyle/>
          <a:p>
            <a:r>
              <a:rPr lang="en-US" dirty="0">
                <a:solidFill>
                  <a:srgbClr val="FFFFFF"/>
                </a:solidFill>
              </a:rPr>
              <a:t>Metagenomic Analysis </a:t>
            </a:r>
            <a:endParaRPr lang="en-US" dirty="0"/>
          </a:p>
        </p:txBody>
      </p:sp>
      <p:sp>
        <p:nvSpPr>
          <p:cNvPr id="3" name="Text Placeholder 2">
            <a:extLst>
              <a:ext uri="{FF2B5EF4-FFF2-40B4-BE49-F238E27FC236}">
                <a16:creationId xmlns:a16="http://schemas.microsoft.com/office/drawing/2014/main" id="{F3690869-0730-A94A-B078-29AA0B841968}"/>
              </a:ext>
            </a:extLst>
          </p:cNvPr>
          <p:cNvSpPr>
            <a:spLocks noGrp="1"/>
          </p:cNvSpPr>
          <p:nvPr>
            <p:ph type="body" idx="1"/>
          </p:nvPr>
        </p:nvSpPr>
        <p:spPr/>
        <p:txBody>
          <a:bodyPr/>
          <a:lstStyle/>
          <a:p>
            <a:r>
              <a:rPr lang="en-US" dirty="0">
                <a:solidFill>
                  <a:srgbClr val="FFFFFF"/>
                </a:solidFill>
              </a:rPr>
              <a:t>Experimental Design and Considerations</a:t>
            </a:r>
            <a:endParaRPr lang="en-US" dirty="0"/>
          </a:p>
        </p:txBody>
      </p:sp>
      <p:sp>
        <p:nvSpPr>
          <p:cNvPr id="4" name="Text Placeholder 3">
            <a:extLst>
              <a:ext uri="{FF2B5EF4-FFF2-40B4-BE49-F238E27FC236}">
                <a16:creationId xmlns:a16="http://schemas.microsoft.com/office/drawing/2014/main" id="{35D079D4-3811-654B-8920-EA4E99BE895B}"/>
              </a:ext>
            </a:extLst>
          </p:cNvPr>
          <p:cNvSpPr>
            <a:spLocks noGrp="1"/>
          </p:cNvSpPr>
          <p:nvPr>
            <p:ph type="body" idx="11"/>
          </p:nvPr>
        </p:nvSpPr>
        <p:spPr/>
        <p:txBody>
          <a:bodyPr/>
          <a:lstStyle/>
          <a:p>
            <a:r>
              <a:rPr lang="en-US" dirty="0"/>
              <a:t>Swamy Rakesh Adapa| July 22, 2021</a:t>
            </a:r>
          </a:p>
        </p:txBody>
      </p:sp>
    </p:spTree>
    <p:extLst>
      <p:ext uri="{BB962C8B-B14F-4D97-AF65-F5344CB8AC3E}">
        <p14:creationId xmlns:p14="http://schemas.microsoft.com/office/powerpoint/2010/main" val="1508126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65DAE-4BAA-1348-8901-31B7BAF3516E}"/>
              </a:ext>
            </a:extLst>
          </p:cNvPr>
          <p:cNvSpPr>
            <a:spLocks noGrp="1"/>
          </p:cNvSpPr>
          <p:nvPr>
            <p:ph type="title"/>
          </p:nvPr>
        </p:nvSpPr>
        <p:spPr/>
        <p:txBody>
          <a:bodyPr/>
          <a:lstStyle/>
          <a:p>
            <a:r>
              <a:rPr lang="en-US" dirty="0"/>
              <a:t>Possible confounding factors:</a:t>
            </a:r>
          </a:p>
        </p:txBody>
      </p:sp>
      <p:sp>
        <p:nvSpPr>
          <p:cNvPr id="3" name="Content Placeholder 2">
            <a:extLst>
              <a:ext uri="{FF2B5EF4-FFF2-40B4-BE49-F238E27FC236}">
                <a16:creationId xmlns:a16="http://schemas.microsoft.com/office/drawing/2014/main" id="{EE29817E-5431-6444-AEB9-0298ABDEED90}"/>
              </a:ext>
            </a:extLst>
          </p:cNvPr>
          <p:cNvSpPr>
            <a:spLocks noGrp="1"/>
          </p:cNvSpPr>
          <p:nvPr>
            <p:ph idx="1"/>
          </p:nvPr>
        </p:nvSpPr>
        <p:spPr/>
        <p:txBody>
          <a:bodyPr/>
          <a:lstStyle/>
          <a:p>
            <a:pPr marL="0" indent="0">
              <a:buNone/>
            </a:pPr>
            <a:r>
              <a:rPr lang="en-US" dirty="0"/>
              <a:t>Human studies: lifestyle and clinical factors</a:t>
            </a:r>
          </a:p>
          <a:p>
            <a:pPr marL="0" indent="0">
              <a:buNone/>
            </a:pPr>
            <a:r>
              <a:rPr lang="en-US" dirty="0"/>
              <a:t>Apply exclusion criteria (e.g., list of exclusion criteria from the NIH Human Microbiome Project)</a:t>
            </a:r>
            <a:br>
              <a:rPr lang="en-US" dirty="0"/>
            </a:br>
            <a:endParaRPr lang="en-US" dirty="0"/>
          </a:p>
          <a:p>
            <a:pPr marL="0" indent="0">
              <a:buNone/>
            </a:pPr>
            <a:r>
              <a:rPr lang="en-US" dirty="0"/>
              <a:t>Balance factors across the experimental groups</a:t>
            </a:r>
            <a:br>
              <a:rPr lang="en-US" dirty="0"/>
            </a:br>
            <a:endParaRPr lang="en-US" dirty="0"/>
          </a:p>
          <a:p>
            <a:pPr marL="0" indent="0">
              <a:buNone/>
            </a:pPr>
            <a:r>
              <a:rPr lang="en-US" dirty="0"/>
              <a:t>Carefully select control groups</a:t>
            </a:r>
          </a:p>
        </p:txBody>
      </p:sp>
      <p:sp>
        <p:nvSpPr>
          <p:cNvPr id="4" name="Rectangle 3">
            <a:extLst>
              <a:ext uri="{FF2B5EF4-FFF2-40B4-BE49-F238E27FC236}">
                <a16:creationId xmlns:a16="http://schemas.microsoft.com/office/drawing/2014/main" id="{35E8DA8A-C841-4744-AE20-EFA5C6D65C06}"/>
              </a:ext>
            </a:extLst>
          </p:cNvPr>
          <p:cNvSpPr/>
          <p:nvPr/>
        </p:nvSpPr>
        <p:spPr>
          <a:xfrm>
            <a:off x="3149600" y="6627168"/>
            <a:ext cx="9144000" cy="230832"/>
          </a:xfrm>
          <a:prstGeom prst="rect">
            <a:avLst/>
          </a:prstGeom>
        </p:spPr>
        <p:txBody>
          <a:bodyPr wrap="square">
            <a:spAutoFit/>
          </a:bodyPr>
          <a:lstStyle/>
          <a:p>
            <a:r>
              <a:rPr lang="en-US" sz="900" dirty="0">
                <a:solidFill>
                  <a:srgbClr val="000000"/>
                </a:solidFill>
                <a:effectLst/>
                <a:latin typeface="Helvetica" pitchFamily="2" charset="0"/>
              </a:rPr>
              <a:t>C. Poussin</a:t>
            </a:r>
            <a:r>
              <a:rPr lang="en-US" sz="900" i="1" dirty="0">
                <a:solidFill>
                  <a:srgbClr val="000000"/>
                </a:solidFill>
                <a:effectLst/>
                <a:latin typeface="Helvetica" pitchFamily="2" charset="0"/>
              </a:rPr>
              <a:t> et al.</a:t>
            </a:r>
            <a:r>
              <a:rPr lang="en-US" sz="900" dirty="0">
                <a:solidFill>
                  <a:srgbClr val="000000"/>
                </a:solidFill>
                <a:effectLst/>
                <a:latin typeface="Helvetica" pitchFamily="2" charset="0"/>
              </a:rPr>
              <a:t>, Interrogating the microbiome: experimental and computational considerations in support of study reproducibility. </a:t>
            </a:r>
            <a:r>
              <a:rPr lang="en-US" sz="900" i="1" dirty="0">
                <a:solidFill>
                  <a:srgbClr val="000000"/>
                </a:solidFill>
                <a:effectLst/>
                <a:latin typeface="Helvetica" pitchFamily="2" charset="0"/>
              </a:rPr>
              <a:t>Drug Discovery Today</a:t>
            </a:r>
            <a:r>
              <a:rPr lang="en-US" sz="900" dirty="0">
                <a:solidFill>
                  <a:srgbClr val="000000"/>
                </a:solidFill>
                <a:effectLst/>
                <a:latin typeface="Helvetica" pitchFamily="2" charset="0"/>
              </a:rPr>
              <a:t> </a:t>
            </a:r>
            <a:r>
              <a:rPr lang="en-US" sz="900" b="1" dirty="0">
                <a:solidFill>
                  <a:srgbClr val="000000"/>
                </a:solidFill>
                <a:effectLst/>
                <a:latin typeface="Helvetica" pitchFamily="2" charset="0"/>
              </a:rPr>
              <a:t>23</a:t>
            </a:r>
            <a:r>
              <a:rPr lang="en-US" sz="900" dirty="0">
                <a:solidFill>
                  <a:srgbClr val="000000"/>
                </a:solidFill>
                <a:effectLst/>
                <a:latin typeface="Helvetica" pitchFamily="2" charset="0"/>
              </a:rPr>
              <a:t>, 1644-1657 (2018).</a:t>
            </a:r>
          </a:p>
        </p:txBody>
      </p:sp>
    </p:spTree>
    <p:extLst>
      <p:ext uri="{BB962C8B-B14F-4D97-AF65-F5344CB8AC3E}">
        <p14:creationId xmlns:p14="http://schemas.microsoft.com/office/powerpoint/2010/main" val="3174987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A035E-1662-6E4E-AAD9-A3BE9B155FB2}"/>
              </a:ext>
            </a:extLst>
          </p:cNvPr>
          <p:cNvSpPr>
            <a:spLocks noGrp="1"/>
          </p:cNvSpPr>
          <p:nvPr>
            <p:ph type="title"/>
          </p:nvPr>
        </p:nvSpPr>
        <p:spPr/>
        <p:txBody>
          <a:bodyPr/>
          <a:lstStyle/>
          <a:p>
            <a:r>
              <a:rPr lang="en-US" dirty="0"/>
              <a:t>Consistency</a:t>
            </a:r>
          </a:p>
        </p:txBody>
      </p:sp>
      <p:sp>
        <p:nvSpPr>
          <p:cNvPr id="3" name="Content Placeholder 2">
            <a:extLst>
              <a:ext uri="{FF2B5EF4-FFF2-40B4-BE49-F238E27FC236}">
                <a16:creationId xmlns:a16="http://schemas.microsoft.com/office/drawing/2014/main" id="{167D8A31-85FF-8A44-AEBB-1B00D76312AC}"/>
              </a:ext>
            </a:extLst>
          </p:cNvPr>
          <p:cNvSpPr>
            <a:spLocks noGrp="1"/>
          </p:cNvSpPr>
          <p:nvPr>
            <p:ph idx="1"/>
          </p:nvPr>
        </p:nvSpPr>
        <p:spPr/>
        <p:txBody>
          <a:bodyPr/>
          <a:lstStyle/>
          <a:p>
            <a:pPr marL="0" indent="0">
              <a:buNone/>
            </a:pPr>
            <a:r>
              <a:rPr lang="en-US" dirty="0"/>
              <a:t>Procedures, protocols &amp; collected information</a:t>
            </a:r>
          </a:p>
          <a:p>
            <a:r>
              <a:rPr lang="en-US" dirty="0"/>
              <a:t>Implement consistent procedures and minimize extraneous variables across groups</a:t>
            </a:r>
          </a:p>
          <a:p>
            <a:r>
              <a:rPr lang="en-US" dirty="0"/>
              <a:t>Collect maximum information about samples and experimental procedures to allow reproducibility</a:t>
            </a:r>
          </a:p>
        </p:txBody>
      </p:sp>
    </p:spTree>
    <p:extLst>
      <p:ext uri="{BB962C8B-B14F-4D97-AF65-F5344CB8AC3E}">
        <p14:creationId xmlns:p14="http://schemas.microsoft.com/office/powerpoint/2010/main" val="579165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01597-23CE-D649-8186-18753EA0CD00}"/>
              </a:ext>
            </a:extLst>
          </p:cNvPr>
          <p:cNvSpPr>
            <a:spLocks noGrp="1"/>
          </p:cNvSpPr>
          <p:nvPr>
            <p:ph type="title"/>
          </p:nvPr>
        </p:nvSpPr>
        <p:spPr/>
        <p:txBody>
          <a:bodyPr/>
          <a:lstStyle/>
          <a:p>
            <a:r>
              <a:rPr lang="en-US" dirty="0"/>
              <a:t>Collection - Shipment</a:t>
            </a:r>
          </a:p>
        </p:txBody>
      </p:sp>
      <p:sp>
        <p:nvSpPr>
          <p:cNvPr id="3" name="Content Placeholder 2">
            <a:extLst>
              <a:ext uri="{FF2B5EF4-FFF2-40B4-BE49-F238E27FC236}">
                <a16:creationId xmlns:a16="http://schemas.microsoft.com/office/drawing/2014/main" id="{D541420B-5FFE-CC45-8BEA-D691770B7BA4}"/>
              </a:ext>
            </a:extLst>
          </p:cNvPr>
          <p:cNvSpPr>
            <a:spLocks noGrp="1"/>
          </p:cNvSpPr>
          <p:nvPr>
            <p:ph idx="1"/>
          </p:nvPr>
        </p:nvSpPr>
        <p:spPr/>
        <p:txBody>
          <a:bodyPr>
            <a:normAutofit fontScale="77500" lnSpcReduction="20000"/>
          </a:bodyPr>
          <a:lstStyle/>
          <a:p>
            <a:pPr marL="0" indent="0">
              <a:buNone/>
            </a:pPr>
            <a:r>
              <a:rPr lang="en-US" dirty="0"/>
              <a:t>Time to preservation / shipment / receipt</a:t>
            </a:r>
          </a:p>
          <a:p>
            <a:pPr lvl="1"/>
            <a:r>
              <a:rPr lang="en-US" dirty="0"/>
              <a:t>4 </a:t>
            </a:r>
            <a:r>
              <a:rPr lang="en-US" dirty="0" err="1"/>
              <a:t>hrs</a:t>
            </a:r>
            <a:r>
              <a:rPr lang="en-US" dirty="0"/>
              <a:t>, 24 </a:t>
            </a:r>
            <a:r>
              <a:rPr lang="en-US" dirty="0" err="1"/>
              <a:t>hrs</a:t>
            </a:r>
            <a:r>
              <a:rPr lang="en-US" dirty="0"/>
              <a:t>, 1-7 days, none</a:t>
            </a:r>
          </a:p>
          <a:p>
            <a:pPr lvl="1"/>
            <a:r>
              <a:rPr lang="en-US" dirty="0"/>
              <a:t>Initial store at -20C, transfer to -80 within specific time frame</a:t>
            </a:r>
          </a:p>
          <a:p>
            <a:pPr marL="0" indent="0">
              <a:buNone/>
            </a:pPr>
            <a:r>
              <a:rPr lang="en-US" dirty="0"/>
              <a:t>Collection device</a:t>
            </a:r>
          </a:p>
          <a:p>
            <a:pPr lvl="1"/>
            <a:r>
              <a:rPr lang="en-US" dirty="0" err="1"/>
              <a:t>Fisherbrand</a:t>
            </a:r>
            <a:r>
              <a:rPr lang="en-US" dirty="0"/>
              <a:t>™ Commode Specimen Collection System</a:t>
            </a:r>
          </a:p>
          <a:p>
            <a:pPr lvl="1"/>
            <a:r>
              <a:rPr lang="en-US" dirty="0"/>
              <a:t>DNA </a:t>
            </a:r>
            <a:r>
              <a:rPr lang="en-US" dirty="0" err="1"/>
              <a:t>GenotekInc</a:t>
            </a:r>
            <a:endParaRPr lang="en-US" dirty="0"/>
          </a:p>
          <a:p>
            <a:pPr lvl="1"/>
            <a:r>
              <a:rPr lang="en-US" dirty="0" err="1"/>
              <a:t>NorgenBiotekSaliva</a:t>
            </a:r>
            <a:endParaRPr lang="en-US" dirty="0"/>
          </a:p>
          <a:p>
            <a:pPr lvl="1"/>
            <a:r>
              <a:rPr lang="en-US" dirty="0"/>
              <a:t>BD BBL™ CultureSwab™ EZ collection and transport systems </a:t>
            </a:r>
          </a:p>
          <a:p>
            <a:pPr marL="0" indent="0">
              <a:buNone/>
            </a:pPr>
            <a:r>
              <a:rPr lang="en-US" dirty="0"/>
              <a:t>Storage container</a:t>
            </a:r>
          </a:p>
          <a:p>
            <a:pPr lvl="1"/>
            <a:r>
              <a:rPr lang="en-US" dirty="0" err="1"/>
              <a:t>OMNIgene</a:t>
            </a:r>
            <a:r>
              <a:rPr lang="en-US" dirty="0"/>
              <a:t>®•GUT</a:t>
            </a:r>
          </a:p>
          <a:p>
            <a:pPr lvl="1"/>
            <a:r>
              <a:rPr lang="en-US" dirty="0" err="1"/>
              <a:t>NorgenBiotekSaliva</a:t>
            </a:r>
            <a:r>
              <a:rPr lang="en-US" dirty="0"/>
              <a:t>, Urine, Stool </a:t>
            </a:r>
          </a:p>
          <a:p>
            <a:pPr lvl="1"/>
            <a:r>
              <a:rPr lang="en-US" dirty="0"/>
              <a:t>DNA </a:t>
            </a:r>
            <a:r>
              <a:rPr lang="en-US" dirty="0" err="1"/>
              <a:t>Genotek</a:t>
            </a:r>
            <a:r>
              <a:rPr lang="en-US" dirty="0"/>
              <a:t> Inc</a:t>
            </a:r>
          </a:p>
          <a:p>
            <a:pPr marL="0" indent="0">
              <a:buNone/>
            </a:pPr>
            <a:r>
              <a:rPr lang="en-US" dirty="0"/>
              <a:t>Storage solution</a:t>
            </a:r>
          </a:p>
          <a:p>
            <a:pPr lvl="1"/>
            <a:r>
              <a:rPr lang="en-US" dirty="0"/>
              <a:t>Container specific</a:t>
            </a:r>
          </a:p>
          <a:p>
            <a:pPr lvl="1"/>
            <a:r>
              <a:rPr lang="en-US" dirty="0"/>
              <a:t>Custom</a:t>
            </a:r>
          </a:p>
          <a:p>
            <a:endParaRPr lang="en-US" dirty="0"/>
          </a:p>
        </p:txBody>
      </p:sp>
      <p:sp>
        <p:nvSpPr>
          <p:cNvPr id="4" name="Rectangle 3">
            <a:extLst>
              <a:ext uri="{FF2B5EF4-FFF2-40B4-BE49-F238E27FC236}">
                <a16:creationId xmlns:a16="http://schemas.microsoft.com/office/drawing/2014/main" id="{834AF2C8-EE52-7348-BCAC-4F338D4152B0}"/>
              </a:ext>
            </a:extLst>
          </p:cNvPr>
          <p:cNvSpPr/>
          <p:nvPr/>
        </p:nvSpPr>
        <p:spPr>
          <a:xfrm>
            <a:off x="8839200" y="6627168"/>
            <a:ext cx="3352800" cy="230832"/>
          </a:xfrm>
          <a:prstGeom prst="rect">
            <a:avLst/>
          </a:prstGeom>
        </p:spPr>
        <p:txBody>
          <a:bodyPr wrap="square">
            <a:spAutoFit/>
          </a:bodyPr>
          <a:lstStyle/>
          <a:p>
            <a:r>
              <a:rPr lang="en-US" sz="900" dirty="0"/>
              <a:t>https://</a:t>
            </a:r>
            <a:r>
              <a:rPr lang="en-US" sz="900" dirty="0" err="1"/>
              <a:t>info.bioivt.com</a:t>
            </a:r>
            <a:r>
              <a:rPr lang="en-US" sz="900" dirty="0"/>
              <a:t>/microbiome-collection-webinar-materials-</a:t>
            </a:r>
            <a:r>
              <a:rPr lang="en-US" sz="900" dirty="0" err="1"/>
              <a:t>lp</a:t>
            </a:r>
            <a:endParaRPr lang="en-US" sz="900" dirty="0"/>
          </a:p>
        </p:txBody>
      </p:sp>
    </p:spTree>
    <p:extLst>
      <p:ext uri="{BB962C8B-B14F-4D97-AF65-F5344CB8AC3E}">
        <p14:creationId xmlns:p14="http://schemas.microsoft.com/office/powerpoint/2010/main" val="3674747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FFB8B-D371-CD4A-9D7F-DB0670C5196D}"/>
              </a:ext>
            </a:extLst>
          </p:cNvPr>
          <p:cNvSpPr>
            <a:spLocks noGrp="1"/>
          </p:cNvSpPr>
          <p:nvPr>
            <p:ph type="title"/>
          </p:nvPr>
        </p:nvSpPr>
        <p:spPr/>
        <p:txBody>
          <a:bodyPr/>
          <a:lstStyle/>
          <a:p>
            <a:r>
              <a:rPr lang="en-US" dirty="0"/>
              <a:t>What is the optimal protocol for collecting a microbiome sample for analysis?</a:t>
            </a:r>
          </a:p>
        </p:txBody>
      </p:sp>
      <p:sp>
        <p:nvSpPr>
          <p:cNvPr id="3" name="Content Placeholder 2">
            <a:extLst>
              <a:ext uri="{FF2B5EF4-FFF2-40B4-BE49-F238E27FC236}">
                <a16:creationId xmlns:a16="http://schemas.microsoft.com/office/drawing/2014/main" id="{4A127721-F4B9-1F4B-8808-DBCDFC08B793}"/>
              </a:ext>
            </a:extLst>
          </p:cNvPr>
          <p:cNvSpPr>
            <a:spLocks noGrp="1"/>
          </p:cNvSpPr>
          <p:nvPr>
            <p:ph idx="1"/>
          </p:nvPr>
        </p:nvSpPr>
        <p:spPr/>
        <p:txBody>
          <a:bodyPr/>
          <a:lstStyle/>
          <a:p>
            <a:pPr marL="0" indent="0">
              <a:buNone/>
            </a:pPr>
            <a:r>
              <a:rPr lang="en-US" dirty="0"/>
              <a:t>There is still an ongoing debate on the best way to collect and store a sample for analysis of the microbiome. </a:t>
            </a:r>
          </a:p>
          <a:p>
            <a:pPr marL="0" indent="0">
              <a:buNone/>
            </a:pPr>
            <a:r>
              <a:rPr lang="en-US" dirty="0"/>
              <a:t>In short, there is no perfect method because the choice will depend on feasibility, cost, patient acceptance, and which methods will be used to read the microbiome downstream.</a:t>
            </a:r>
          </a:p>
          <a:p>
            <a:pPr marL="0" indent="0">
              <a:buNone/>
            </a:pPr>
            <a:r>
              <a:rPr lang="en-US" dirty="0"/>
              <a:t>Even the most aggressive homogenizing procedure to break bacterial cell walls still may miss important organisms.</a:t>
            </a:r>
          </a:p>
        </p:txBody>
      </p:sp>
    </p:spTree>
    <p:extLst>
      <p:ext uri="{BB962C8B-B14F-4D97-AF65-F5344CB8AC3E}">
        <p14:creationId xmlns:p14="http://schemas.microsoft.com/office/powerpoint/2010/main" val="3127843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F896B-DD42-C74D-BBE7-E385552BF9BE}"/>
              </a:ext>
            </a:extLst>
          </p:cNvPr>
          <p:cNvSpPr>
            <a:spLocks noGrp="1"/>
          </p:cNvSpPr>
          <p:nvPr>
            <p:ph type="title"/>
          </p:nvPr>
        </p:nvSpPr>
        <p:spPr/>
        <p:txBody>
          <a:bodyPr/>
          <a:lstStyle/>
          <a:p>
            <a:r>
              <a:rPr lang="en-US" dirty="0"/>
              <a:t>Sample collection </a:t>
            </a:r>
            <a:br>
              <a:rPr lang="en-US" dirty="0"/>
            </a:br>
            <a:r>
              <a:rPr lang="en-US" dirty="0"/>
              <a:t>Fresh Frozen vs Stabilized Frozen</a:t>
            </a:r>
          </a:p>
        </p:txBody>
      </p:sp>
      <p:sp>
        <p:nvSpPr>
          <p:cNvPr id="11" name="Content Placeholder 10">
            <a:extLst>
              <a:ext uri="{FF2B5EF4-FFF2-40B4-BE49-F238E27FC236}">
                <a16:creationId xmlns:a16="http://schemas.microsoft.com/office/drawing/2014/main" id="{85355F4F-BD5E-FE4D-B464-C14E89AA5E76}"/>
              </a:ext>
            </a:extLst>
          </p:cNvPr>
          <p:cNvSpPr>
            <a:spLocks noGrp="1"/>
          </p:cNvSpPr>
          <p:nvPr>
            <p:ph idx="1"/>
          </p:nvPr>
        </p:nvSpPr>
        <p:spPr>
          <a:xfrm>
            <a:off x="838200" y="1701202"/>
            <a:ext cx="10515600" cy="4351338"/>
          </a:xfrm>
        </p:spPr>
        <p:txBody>
          <a:bodyPr>
            <a:normAutofit/>
          </a:bodyPr>
          <a:lstStyle/>
          <a:p>
            <a:r>
              <a:rPr lang="en-US" sz="1800" dirty="0"/>
              <a:t>This not true is all cases – A huge divide in the community.</a:t>
            </a:r>
          </a:p>
          <a:p>
            <a:r>
              <a:rPr lang="en-US" sz="1800" dirty="0"/>
              <a:t>Study shows that SF is comparable to FF protocols in a diseased and hospitalized cohort using both 16S rRNA gene and shotgun metagenomic sequencing data</a:t>
            </a:r>
          </a:p>
        </p:txBody>
      </p:sp>
      <p:pic>
        <p:nvPicPr>
          <p:cNvPr id="12" name="Content Placeholder 8" descr="A screenshot of a cell phone&#10;&#10;Description automatically generated">
            <a:extLst>
              <a:ext uri="{FF2B5EF4-FFF2-40B4-BE49-F238E27FC236}">
                <a16:creationId xmlns:a16="http://schemas.microsoft.com/office/drawing/2014/main" id="{6DAE719B-2878-2A40-AD36-BBC3213DF53D}"/>
              </a:ext>
            </a:extLst>
          </p:cNvPr>
          <p:cNvPicPr>
            <a:picLocks noChangeAspect="1"/>
          </p:cNvPicPr>
          <p:nvPr/>
        </p:nvPicPr>
        <p:blipFill>
          <a:blip r:embed="rId3"/>
          <a:stretch>
            <a:fillRect/>
          </a:stretch>
        </p:blipFill>
        <p:spPr>
          <a:xfrm>
            <a:off x="7636289" y="2675967"/>
            <a:ext cx="3488911" cy="3849687"/>
          </a:xfrm>
          <a:prstGeom prst="rect">
            <a:avLst/>
          </a:prstGeom>
        </p:spPr>
      </p:pic>
      <p:pic>
        <p:nvPicPr>
          <p:cNvPr id="7" name="Content Placeholder 4" descr="A close up of a map&#10;&#10;Description automatically generated">
            <a:extLst>
              <a:ext uri="{FF2B5EF4-FFF2-40B4-BE49-F238E27FC236}">
                <a16:creationId xmlns:a16="http://schemas.microsoft.com/office/drawing/2014/main" id="{89F50F00-C245-B74B-AEA1-E0B3507D93B3}"/>
              </a:ext>
            </a:extLst>
          </p:cNvPr>
          <p:cNvPicPr>
            <a:picLocks noChangeAspect="1"/>
          </p:cNvPicPr>
          <p:nvPr/>
        </p:nvPicPr>
        <p:blipFill>
          <a:blip r:embed="rId4"/>
          <a:stretch>
            <a:fillRect/>
          </a:stretch>
        </p:blipFill>
        <p:spPr>
          <a:xfrm>
            <a:off x="1066800" y="2675967"/>
            <a:ext cx="4893669" cy="3849687"/>
          </a:xfrm>
          <a:prstGeom prst="rect">
            <a:avLst/>
          </a:prstGeom>
        </p:spPr>
      </p:pic>
      <p:sp>
        <p:nvSpPr>
          <p:cNvPr id="10" name="Rectangle 9">
            <a:extLst>
              <a:ext uri="{FF2B5EF4-FFF2-40B4-BE49-F238E27FC236}">
                <a16:creationId xmlns:a16="http://schemas.microsoft.com/office/drawing/2014/main" id="{BDA7CC6E-C6AB-5B43-8F82-9754BBEEDFC7}"/>
              </a:ext>
            </a:extLst>
          </p:cNvPr>
          <p:cNvSpPr/>
          <p:nvPr/>
        </p:nvSpPr>
        <p:spPr>
          <a:xfrm>
            <a:off x="6367974" y="6536168"/>
            <a:ext cx="5824026" cy="369332"/>
          </a:xfrm>
          <a:prstGeom prst="rect">
            <a:avLst/>
          </a:prstGeom>
        </p:spPr>
        <p:txBody>
          <a:bodyPr wrap="square">
            <a:spAutoFit/>
          </a:bodyPr>
          <a:lstStyle/>
          <a:p>
            <a:r>
              <a:rPr lang="en-US" sz="900" dirty="0" err="1"/>
              <a:t>Ilett</a:t>
            </a:r>
            <a:r>
              <a:rPr lang="en-US" sz="900" dirty="0"/>
              <a:t>, E.E., </a:t>
            </a:r>
            <a:r>
              <a:rPr lang="en-US" sz="900" dirty="0" err="1"/>
              <a:t>Jørgensen</a:t>
            </a:r>
            <a:r>
              <a:rPr lang="en-US" sz="900" dirty="0"/>
              <a:t>, M., </a:t>
            </a:r>
            <a:r>
              <a:rPr lang="en-US" sz="900" dirty="0" err="1"/>
              <a:t>Noguera</a:t>
            </a:r>
            <a:r>
              <a:rPr lang="en-US" sz="900" dirty="0"/>
              <a:t>-Julian, M. et al. Gut microbiome comparability of fresh-frozen versus stabilized-frozen samples from hospitalized patients using 16S rRNA gene and shotgun metagenomic sequencing. Sci Rep 9, 13351 (2019)</a:t>
            </a:r>
          </a:p>
        </p:txBody>
      </p:sp>
    </p:spTree>
    <p:extLst>
      <p:ext uri="{BB962C8B-B14F-4D97-AF65-F5344CB8AC3E}">
        <p14:creationId xmlns:p14="http://schemas.microsoft.com/office/powerpoint/2010/main" val="4153018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30041-33B1-1244-9CBB-F7CB6143670B}"/>
              </a:ext>
            </a:extLst>
          </p:cNvPr>
          <p:cNvSpPr>
            <a:spLocks noGrp="1"/>
          </p:cNvSpPr>
          <p:nvPr>
            <p:ph type="title"/>
          </p:nvPr>
        </p:nvSpPr>
        <p:spPr/>
        <p:txBody>
          <a:bodyPr/>
          <a:lstStyle/>
          <a:p>
            <a:r>
              <a:rPr lang="en-US" dirty="0"/>
              <a:t>Sample preparation</a:t>
            </a:r>
          </a:p>
        </p:txBody>
      </p:sp>
      <p:sp>
        <p:nvSpPr>
          <p:cNvPr id="3" name="Content Placeholder 2">
            <a:extLst>
              <a:ext uri="{FF2B5EF4-FFF2-40B4-BE49-F238E27FC236}">
                <a16:creationId xmlns:a16="http://schemas.microsoft.com/office/drawing/2014/main" id="{BF3DE0F7-9334-D749-B463-CBA441FA57B1}"/>
              </a:ext>
            </a:extLst>
          </p:cNvPr>
          <p:cNvSpPr>
            <a:spLocks noGrp="1"/>
          </p:cNvSpPr>
          <p:nvPr>
            <p:ph idx="1"/>
          </p:nvPr>
        </p:nvSpPr>
        <p:spPr/>
        <p:txBody>
          <a:bodyPr>
            <a:normAutofit fontScale="85000" lnSpcReduction="20000"/>
          </a:bodyPr>
          <a:lstStyle/>
          <a:p>
            <a:pPr marL="0" indent="0">
              <a:buNone/>
            </a:pPr>
            <a:r>
              <a:rPr lang="en-US" dirty="0"/>
              <a:t>What may seem like small technical details introduced during sample extraction/preparation can lead to large changes, or technical bias, in the data.</a:t>
            </a:r>
          </a:p>
          <a:p>
            <a:r>
              <a:rPr lang="en-US" dirty="0"/>
              <a:t>Prepare more samples than you are going to need, i.e. expect some will be of poor quality, or fail</a:t>
            </a:r>
          </a:p>
          <a:p>
            <a:r>
              <a:rPr lang="en-US" dirty="0"/>
              <a:t>Preparation stages should occur across all samples at the same time (or as close as possible) and by the same person</a:t>
            </a:r>
          </a:p>
          <a:p>
            <a:r>
              <a:rPr lang="en-US" dirty="0"/>
              <a:t>Spend time practicing a new technique to produce the highest quality product you can, rely on. </a:t>
            </a:r>
          </a:p>
          <a:p>
            <a:r>
              <a:rPr lang="en-US" dirty="0"/>
              <a:t>Quality should be established using Fragment analysis traces (pseudo-gel images, RNA RIN &gt; 7.0)</a:t>
            </a:r>
          </a:p>
          <a:p>
            <a:pPr lvl="1"/>
            <a:r>
              <a:rPr lang="en-US" dirty="0"/>
              <a:t>DNA/RNA should not be degraded</a:t>
            </a:r>
          </a:p>
          <a:p>
            <a:pPr lvl="1"/>
            <a:r>
              <a:rPr lang="en-US" dirty="0"/>
              <a:t>260/280 ratios for RNA should be approximately 2.0 and 260/230 should be between 2.0 and 2.2. Values over 1.8 are acceptable</a:t>
            </a:r>
          </a:p>
          <a:p>
            <a:r>
              <a:rPr lang="en-US" dirty="0"/>
              <a:t>Quantity should be determined with a Fluorometer, such as a Qubit.</a:t>
            </a:r>
          </a:p>
          <a:p>
            <a:endParaRPr lang="en-US" dirty="0"/>
          </a:p>
          <a:p>
            <a:endParaRPr lang="en-US" dirty="0"/>
          </a:p>
        </p:txBody>
      </p:sp>
    </p:spTree>
    <p:extLst>
      <p:ext uri="{BB962C8B-B14F-4D97-AF65-F5344CB8AC3E}">
        <p14:creationId xmlns:p14="http://schemas.microsoft.com/office/powerpoint/2010/main" val="2491748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02E5B-D3C5-464F-9D5B-3B325D1874B9}"/>
              </a:ext>
            </a:extLst>
          </p:cNvPr>
          <p:cNvSpPr>
            <a:spLocks noGrp="1"/>
          </p:cNvSpPr>
          <p:nvPr>
            <p:ph type="title"/>
          </p:nvPr>
        </p:nvSpPr>
        <p:spPr/>
        <p:txBody>
          <a:bodyPr/>
          <a:lstStyle/>
          <a:p>
            <a:r>
              <a:rPr lang="en-US" dirty="0"/>
              <a:t>Sequencing errors</a:t>
            </a:r>
          </a:p>
        </p:txBody>
      </p:sp>
      <p:sp>
        <p:nvSpPr>
          <p:cNvPr id="3" name="Content Placeholder 2">
            <a:extLst>
              <a:ext uri="{FF2B5EF4-FFF2-40B4-BE49-F238E27FC236}">
                <a16:creationId xmlns:a16="http://schemas.microsoft.com/office/drawing/2014/main" id="{B466CEB3-CDF6-DF40-A103-0ACC3284481D}"/>
              </a:ext>
            </a:extLst>
          </p:cNvPr>
          <p:cNvSpPr>
            <a:spLocks noGrp="1"/>
          </p:cNvSpPr>
          <p:nvPr>
            <p:ph idx="1"/>
          </p:nvPr>
        </p:nvSpPr>
        <p:spPr/>
        <p:txBody>
          <a:bodyPr/>
          <a:lstStyle/>
          <a:p>
            <a:r>
              <a:rPr lang="en-US" dirty="0"/>
              <a:t>Sequencing errors or mis-called bases occur when a sequencing method calls one or more bases incorrectly leading to an incorrect read.</a:t>
            </a:r>
          </a:p>
          <a:p>
            <a:r>
              <a:rPr lang="en-US" dirty="0"/>
              <a:t>The chance of a sequencing error is generally known and quantifiable, thanks to extensive testing and calibration of the sequencing machines</a:t>
            </a:r>
          </a:p>
          <a:p>
            <a:r>
              <a:rPr lang="en-US" dirty="0"/>
              <a:t>Each base in a read is assigned a quality score, indicating confidence that the base has been called correctly.</a:t>
            </a:r>
          </a:p>
          <a:p>
            <a:endParaRPr lang="en-US" dirty="0"/>
          </a:p>
        </p:txBody>
      </p:sp>
      <p:sp>
        <p:nvSpPr>
          <p:cNvPr id="4" name="Rectangle 3">
            <a:extLst>
              <a:ext uri="{FF2B5EF4-FFF2-40B4-BE49-F238E27FC236}">
                <a16:creationId xmlns:a16="http://schemas.microsoft.com/office/drawing/2014/main" id="{FF2FE9E2-21E3-E14D-9D08-D83589A48BFB}"/>
              </a:ext>
            </a:extLst>
          </p:cNvPr>
          <p:cNvSpPr/>
          <p:nvPr/>
        </p:nvSpPr>
        <p:spPr>
          <a:xfrm>
            <a:off x="8305800" y="6611779"/>
            <a:ext cx="6096000" cy="246221"/>
          </a:xfrm>
          <a:prstGeom prst="rect">
            <a:avLst/>
          </a:prstGeom>
        </p:spPr>
        <p:txBody>
          <a:bodyPr>
            <a:spAutoFit/>
          </a:bodyPr>
          <a:lstStyle/>
          <a:p>
            <a:r>
              <a:rPr lang="en-US" sz="1000" dirty="0">
                <a:effectLst/>
                <a:latin typeface="Helvetica" pitchFamily="2" charset="0"/>
              </a:rPr>
              <a:t>https://</a:t>
            </a:r>
            <a:r>
              <a:rPr lang="en-US" sz="1000" dirty="0" err="1">
                <a:effectLst/>
                <a:latin typeface="Helvetica" pitchFamily="2" charset="0"/>
              </a:rPr>
              <a:t>www.broadinstitute.org</a:t>
            </a:r>
            <a:r>
              <a:rPr lang="en-US" sz="1000" dirty="0">
                <a:effectLst/>
                <a:latin typeface="Helvetica" pitchFamily="2" charset="0"/>
              </a:rPr>
              <a:t>/</a:t>
            </a:r>
            <a:r>
              <a:rPr lang="en-US" sz="1000" dirty="0" err="1">
                <a:effectLst/>
                <a:latin typeface="Helvetica" pitchFamily="2" charset="0"/>
              </a:rPr>
              <a:t>crd</a:t>
            </a:r>
            <a:r>
              <a:rPr lang="en-US" sz="1000" dirty="0">
                <a:effectLst/>
                <a:latin typeface="Helvetica" pitchFamily="2" charset="0"/>
              </a:rPr>
              <a:t>/wiki/</a:t>
            </a:r>
            <a:r>
              <a:rPr lang="en-US" sz="1000" dirty="0" err="1">
                <a:effectLst/>
                <a:latin typeface="Helvetica" pitchFamily="2" charset="0"/>
              </a:rPr>
              <a:t>index.php</a:t>
            </a:r>
            <a:r>
              <a:rPr lang="en-US" sz="1000" dirty="0">
                <a:effectLst/>
                <a:latin typeface="Helvetica" pitchFamily="2" charset="0"/>
              </a:rPr>
              <a:t>/</a:t>
            </a:r>
            <a:r>
              <a:rPr lang="en-US" sz="1000" dirty="0" err="1">
                <a:effectLst/>
                <a:latin typeface="Helvetica" pitchFamily="2" charset="0"/>
              </a:rPr>
              <a:t>Sequencing_error</a:t>
            </a:r>
            <a:endParaRPr lang="en-US" sz="1000" dirty="0">
              <a:effectLst/>
              <a:latin typeface="Helvetica" pitchFamily="2" charset="0"/>
            </a:endParaRPr>
          </a:p>
        </p:txBody>
      </p:sp>
    </p:spTree>
    <p:extLst>
      <p:ext uri="{BB962C8B-B14F-4D97-AF65-F5344CB8AC3E}">
        <p14:creationId xmlns:p14="http://schemas.microsoft.com/office/powerpoint/2010/main" val="416090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64757-312C-6140-AF76-F85F8778F8F7}"/>
              </a:ext>
            </a:extLst>
          </p:cNvPr>
          <p:cNvSpPr>
            <a:spLocks noGrp="1"/>
          </p:cNvSpPr>
          <p:nvPr>
            <p:ph type="title"/>
          </p:nvPr>
        </p:nvSpPr>
        <p:spPr>
          <a:xfrm>
            <a:off x="1025611" y="0"/>
            <a:ext cx="10515600" cy="1325563"/>
          </a:xfrm>
        </p:spPr>
        <p:txBody>
          <a:bodyPr/>
          <a:lstStyle/>
          <a:p>
            <a:r>
              <a:rPr lang="en-US" dirty="0"/>
              <a:t>Sources of Sequencing Errors</a:t>
            </a:r>
          </a:p>
        </p:txBody>
      </p:sp>
      <p:sp>
        <p:nvSpPr>
          <p:cNvPr id="3" name="Content Placeholder 2">
            <a:extLst>
              <a:ext uri="{FF2B5EF4-FFF2-40B4-BE49-F238E27FC236}">
                <a16:creationId xmlns:a16="http://schemas.microsoft.com/office/drawing/2014/main" id="{12EAA282-0246-0549-ACEB-F9935D487D11}"/>
              </a:ext>
            </a:extLst>
          </p:cNvPr>
          <p:cNvSpPr>
            <a:spLocks noGrp="1"/>
          </p:cNvSpPr>
          <p:nvPr>
            <p:ph idx="1"/>
          </p:nvPr>
        </p:nvSpPr>
        <p:spPr>
          <a:xfrm>
            <a:off x="838200" y="1325563"/>
            <a:ext cx="10515600" cy="4351338"/>
          </a:xfrm>
        </p:spPr>
        <p:txBody>
          <a:bodyPr>
            <a:normAutofit/>
          </a:bodyPr>
          <a:lstStyle/>
          <a:p>
            <a:r>
              <a:rPr lang="en-US" dirty="0"/>
              <a:t>The importance and the relative effect of each error source on downstream applications depend on many factors, such as:</a:t>
            </a:r>
          </a:p>
          <a:p>
            <a:pPr lvl="1">
              <a:buFont typeface="Wingdings" pitchFamily="2" charset="2"/>
              <a:buChar char="Ø"/>
            </a:pPr>
            <a:r>
              <a:rPr lang="en-US" dirty="0"/>
              <a:t>sample acquisition</a:t>
            </a:r>
          </a:p>
          <a:p>
            <a:pPr lvl="1">
              <a:buFont typeface="Wingdings" pitchFamily="2" charset="2"/>
              <a:buChar char="Ø"/>
            </a:pPr>
            <a:r>
              <a:rPr lang="en-US" dirty="0"/>
              <a:t>reagents</a:t>
            </a:r>
          </a:p>
          <a:p>
            <a:pPr lvl="1">
              <a:buFont typeface="Wingdings" pitchFamily="2" charset="2"/>
              <a:buChar char="Ø"/>
            </a:pPr>
            <a:r>
              <a:rPr lang="en-US" dirty="0"/>
              <a:t>tissue type</a:t>
            </a:r>
          </a:p>
          <a:p>
            <a:pPr lvl="1">
              <a:buFont typeface="Wingdings" pitchFamily="2" charset="2"/>
              <a:buChar char="Ø"/>
            </a:pPr>
            <a:r>
              <a:rPr lang="en-US" dirty="0"/>
              <a:t>protocol</a:t>
            </a:r>
          </a:p>
          <a:p>
            <a:pPr lvl="1">
              <a:buFont typeface="Wingdings" pitchFamily="2" charset="2"/>
              <a:buChar char="Ø"/>
            </a:pPr>
            <a:r>
              <a:rPr lang="en-US" dirty="0"/>
              <a:t>instrumentation</a:t>
            </a:r>
          </a:p>
          <a:p>
            <a:pPr lvl="1">
              <a:buFont typeface="Wingdings" pitchFamily="2" charset="2"/>
              <a:buChar char="Ø"/>
            </a:pPr>
            <a:r>
              <a:rPr lang="en-US" dirty="0"/>
              <a:t>experimental conditions</a:t>
            </a:r>
          </a:p>
          <a:p>
            <a:pPr lvl="1">
              <a:buFont typeface="Wingdings" pitchFamily="2" charset="2"/>
              <a:buChar char="Ø"/>
            </a:pPr>
            <a:r>
              <a:rPr lang="en-US" dirty="0"/>
              <a:t>analytical application</a:t>
            </a:r>
          </a:p>
          <a:p>
            <a:pPr lvl="1">
              <a:buFont typeface="Wingdings" pitchFamily="2" charset="2"/>
              <a:buChar char="Ø"/>
            </a:pPr>
            <a:r>
              <a:rPr lang="en-US" dirty="0"/>
              <a:t>the ultimate goal of the study.</a:t>
            </a:r>
          </a:p>
          <a:p>
            <a:endParaRPr lang="en-US" dirty="0"/>
          </a:p>
        </p:txBody>
      </p:sp>
      <p:sp>
        <p:nvSpPr>
          <p:cNvPr id="4" name="Rectangle 3">
            <a:extLst>
              <a:ext uri="{FF2B5EF4-FFF2-40B4-BE49-F238E27FC236}">
                <a16:creationId xmlns:a16="http://schemas.microsoft.com/office/drawing/2014/main" id="{607C3091-EC45-7646-9205-E1C12243FAD7}"/>
              </a:ext>
            </a:extLst>
          </p:cNvPr>
          <p:cNvSpPr/>
          <p:nvPr/>
        </p:nvSpPr>
        <p:spPr>
          <a:xfrm>
            <a:off x="5396948" y="6611779"/>
            <a:ext cx="7026965" cy="246221"/>
          </a:xfrm>
          <a:prstGeom prst="rect">
            <a:avLst/>
          </a:prstGeom>
        </p:spPr>
        <p:txBody>
          <a:bodyPr wrap="square">
            <a:spAutoFit/>
          </a:bodyPr>
          <a:lstStyle/>
          <a:p>
            <a:r>
              <a:rPr lang="en-US" sz="1000" dirty="0"/>
              <a:t>The role of replicates for error mitigation in next-generation sequencing. </a:t>
            </a:r>
            <a:r>
              <a:rPr lang="en-US" sz="1000" dirty="0" err="1"/>
              <a:t>Robasky</a:t>
            </a:r>
            <a:r>
              <a:rPr lang="en-US" sz="1000" dirty="0"/>
              <a:t> et al. Nature Reviews Genetics, 2014, 15, 56-62 </a:t>
            </a:r>
          </a:p>
        </p:txBody>
      </p:sp>
    </p:spTree>
    <p:extLst>
      <p:ext uri="{BB962C8B-B14F-4D97-AF65-F5344CB8AC3E}">
        <p14:creationId xmlns:p14="http://schemas.microsoft.com/office/powerpoint/2010/main" val="4749624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F74D7-3918-2349-9F06-338CE46D9507}"/>
              </a:ext>
            </a:extLst>
          </p:cNvPr>
          <p:cNvSpPr>
            <a:spLocks noGrp="1"/>
          </p:cNvSpPr>
          <p:nvPr>
            <p:ph type="title"/>
          </p:nvPr>
        </p:nvSpPr>
        <p:spPr>
          <a:xfrm>
            <a:off x="1013254" y="0"/>
            <a:ext cx="10515600" cy="1325563"/>
          </a:xfrm>
        </p:spPr>
        <p:txBody>
          <a:bodyPr/>
          <a:lstStyle/>
          <a:p>
            <a:r>
              <a:rPr lang="en-US" dirty="0"/>
              <a:t>Sources of Sequencing Errors</a:t>
            </a:r>
          </a:p>
        </p:txBody>
      </p:sp>
      <p:sp>
        <p:nvSpPr>
          <p:cNvPr id="3" name="Content Placeholder 2">
            <a:extLst>
              <a:ext uri="{FF2B5EF4-FFF2-40B4-BE49-F238E27FC236}">
                <a16:creationId xmlns:a16="http://schemas.microsoft.com/office/drawing/2014/main" id="{995F8885-200C-F446-9671-C2A2475D6F2D}"/>
              </a:ext>
            </a:extLst>
          </p:cNvPr>
          <p:cNvSpPr>
            <a:spLocks noGrp="1"/>
          </p:cNvSpPr>
          <p:nvPr>
            <p:ph idx="1"/>
          </p:nvPr>
        </p:nvSpPr>
        <p:spPr>
          <a:xfrm>
            <a:off x="337268" y="1139825"/>
            <a:ext cx="10515600" cy="4351338"/>
          </a:xfrm>
        </p:spPr>
        <p:txBody>
          <a:bodyPr/>
          <a:lstStyle/>
          <a:p>
            <a:r>
              <a:rPr lang="en-US" dirty="0"/>
              <a:t>Sequencing errors can stem from any time point throughout the experimental workflow, including initial sequence preparation, library preparation and sequencing.</a:t>
            </a:r>
          </a:p>
          <a:p>
            <a:endParaRPr lang="en-US" dirty="0"/>
          </a:p>
        </p:txBody>
      </p:sp>
      <p:pic>
        <p:nvPicPr>
          <p:cNvPr id="4" name="Picture 3">
            <a:extLst>
              <a:ext uri="{FF2B5EF4-FFF2-40B4-BE49-F238E27FC236}">
                <a16:creationId xmlns:a16="http://schemas.microsoft.com/office/drawing/2014/main" id="{ABEE5B98-68A7-F94B-B406-ACDC4C7C219A}"/>
              </a:ext>
            </a:extLst>
          </p:cNvPr>
          <p:cNvPicPr>
            <a:picLocks noChangeAspect="1"/>
          </p:cNvPicPr>
          <p:nvPr/>
        </p:nvPicPr>
        <p:blipFill>
          <a:blip r:embed="rId2"/>
          <a:stretch>
            <a:fillRect/>
          </a:stretch>
        </p:blipFill>
        <p:spPr>
          <a:xfrm>
            <a:off x="476416" y="2404814"/>
            <a:ext cx="10789920" cy="4206965"/>
          </a:xfrm>
          <a:prstGeom prst="rect">
            <a:avLst/>
          </a:prstGeom>
        </p:spPr>
      </p:pic>
      <p:sp>
        <p:nvSpPr>
          <p:cNvPr id="5" name="Rectangle 4">
            <a:extLst>
              <a:ext uri="{FF2B5EF4-FFF2-40B4-BE49-F238E27FC236}">
                <a16:creationId xmlns:a16="http://schemas.microsoft.com/office/drawing/2014/main" id="{3BE45A70-345E-434A-B181-AB814DD35994}"/>
              </a:ext>
            </a:extLst>
          </p:cNvPr>
          <p:cNvSpPr/>
          <p:nvPr/>
        </p:nvSpPr>
        <p:spPr>
          <a:xfrm>
            <a:off x="5396947" y="6611779"/>
            <a:ext cx="7762461" cy="246221"/>
          </a:xfrm>
          <a:prstGeom prst="rect">
            <a:avLst/>
          </a:prstGeom>
        </p:spPr>
        <p:txBody>
          <a:bodyPr wrap="square">
            <a:spAutoFit/>
          </a:bodyPr>
          <a:lstStyle/>
          <a:p>
            <a:r>
              <a:rPr lang="en-US" sz="1000" dirty="0"/>
              <a:t>The role of replicates for error mitigation in next-generation sequencing. </a:t>
            </a:r>
            <a:r>
              <a:rPr lang="en-US" sz="1000" dirty="0" err="1"/>
              <a:t>Robasky</a:t>
            </a:r>
            <a:r>
              <a:rPr lang="en-US" sz="1000" dirty="0"/>
              <a:t> et al. Nature Reviews Genetics, 2014, 15, 56-62</a:t>
            </a:r>
          </a:p>
        </p:txBody>
      </p:sp>
    </p:spTree>
    <p:extLst>
      <p:ext uri="{BB962C8B-B14F-4D97-AF65-F5344CB8AC3E}">
        <p14:creationId xmlns:p14="http://schemas.microsoft.com/office/powerpoint/2010/main" val="832267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E5FD9-75DE-6B4B-887F-E57327921B76}"/>
              </a:ext>
            </a:extLst>
          </p:cNvPr>
          <p:cNvSpPr>
            <a:spLocks noGrp="1"/>
          </p:cNvSpPr>
          <p:nvPr>
            <p:ph type="title"/>
          </p:nvPr>
        </p:nvSpPr>
        <p:spPr>
          <a:xfrm>
            <a:off x="1025611" y="0"/>
            <a:ext cx="10515600" cy="1325563"/>
          </a:xfrm>
        </p:spPr>
        <p:txBody>
          <a:bodyPr/>
          <a:lstStyle/>
          <a:p>
            <a:r>
              <a:rPr lang="en-US" dirty="0"/>
              <a:t>Sample Preparation</a:t>
            </a:r>
          </a:p>
        </p:txBody>
      </p:sp>
      <p:sp>
        <p:nvSpPr>
          <p:cNvPr id="3" name="Content Placeholder 2">
            <a:extLst>
              <a:ext uri="{FF2B5EF4-FFF2-40B4-BE49-F238E27FC236}">
                <a16:creationId xmlns:a16="http://schemas.microsoft.com/office/drawing/2014/main" id="{243C11D7-92B9-7742-B778-CE1F31F604AB}"/>
              </a:ext>
            </a:extLst>
          </p:cNvPr>
          <p:cNvSpPr>
            <a:spLocks noGrp="1"/>
          </p:cNvSpPr>
          <p:nvPr>
            <p:ph idx="1"/>
          </p:nvPr>
        </p:nvSpPr>
        <p:spPr>
          <a:xfrm>
            <a:off x="4102443" y="1507573"/>
            <a:ext cx="7151966" cy="4351338"/>
          </a:xfrm>
        </p:spPr>
        <p:txBody>
          <a:bodyPr>
            <a:normAutofit/>
          </a:bodyPr>
          <a:lstStyle/>
          <a:p>
            <a:r>
              <a:rPr lang="en-US" dirty="0"/>
              <a:t>User errors; for example, </a:t>
            </a:r>
            <a:r>
              <a:rPr lang="en-US" dirty="0" err="1"/>
              <a:t>mislabelling</a:t>
            </a:r>
            <a:endParaRPr lang="en-US" dirty="0"/>
          </a:p>
          <a:p>
            <a:r>
              <a:rPr lang="en-US" dirty="0"/>
              <a:t>Degradation of DNA and/or RNA from preservation methods; for example, tissue autolysis, nucleic acid degradation and crosslinking during the preparation of formalin-fixed, paraffin-embedded (FFPE) tissues</a:t>
            </a:r>
          </a:p>
          <a:p>
            <a:r>
              <a:rPr lang="en-US" dirty="0"/>
              <a:t>Alien sequence contamination; for example, those of mycoplasma and xenograft hosts</a:t>
            </a:r>
          </a:p>
          <a:p>
            <a:r>
              <a:rPr lang="en-US" dirty="0"/>
              <a:t>Low DNA input</a:t>
            </a:r>
          </a:p>
          <a:p>
            <a:endParaRPr lang="en-US" dirty="0"/>
          </a:p>
        </p:txBody>
      </p:sp>
      <p:pic>
        <p:nvPicPr>
          <p:cNvPr id="4" name="Picture 3">
            <a:extLst>
              <a:ext uri="{FF2B5EF4-FFF2-40B4-BE49-F238E27FC236}">
                <a16:creationId xmlns:a16="http://schemas.microsoft.com/office/drawing/2014/main" id="{842189CF-C7C2-A94A-9F3E-07135A7EE947}"/>
              </a:ext>
            </a:extLst>
          </p:cNvPr>
          <p:cNvPicPr>
            <a:picLocks noChangeAspect="1"/>
          </p:cNvPicPr>
          <p:nvPr/>
        </p:nvPicPr>
        <p:blipFill rotWithShape="1">
          <a:blip r:embed="rId2"/>
          <a:srcRect r="65364" b="10596"/>
          <a:stretch/>
        </p:blipFill>
        <p:spPr>
          <a:xfrm>
            <a:off x="365205" y="1548396"/>
            <a:ext cx="3737238" cy="3761208"/>
          </a:xfrm>
          <a:prstGeom prst="rect">
            <a:avLst/>
          </a:prstGeom>
        </p:spPr>
      </p:pic>
      <p:sp>
        <p:nvSpPr>
          <p:cNvPr id="5" name="Rectangle 4">
            <a:extLst>
              <a:ext uri="{FF2B5EF4-FFF2-40B4-BE49-F238E27FC236}">
                <a16:creationId xmlns:a16="http://schemas.microsoft.com/office/drawing/2014/main" id="{F7D8D8C2-7925-FD48-B30F-61BEA6AB5FE4}"/>
              </a:ext>
            </a:extLst>
          </p:cNvPr>
          <p:cNvSpPr/>
          <p:nvPr/>
        </p:nvSpPr>
        <p:spPr>
          <a:xfrm>
            <a:off x="5396947" y="6611779"/>
            <a:ext cx="7762461" cy="246221"/>
          </a:xfrm>
          <a:prstGeom prst="rect">
            <a:avLst/>
          </a:prstGeom>
        </p:spPr>
        <p:txBody>
          <a:bodyPr wrap="square">
            <a:spAutoFit/>
          </a:bodyPr>
          <a:lstStyle/>
          <a:p>
            <a:r>
              <a:rPr lang="en-US" sz="1000" dirty="0"/>
              <a:t>The role of replicates for error mitigation in next-generation sequencing. </a:t>
            </a:r>
            <a:r>
              <a:rPr lang="en-US" sz="1000" dirty="0" err="1"/>
              <a:t>Robasky</a:t>
            </a:r>
            <a:r>
              <a:rPr lang="en-US" sz="1000" dirty="0"/>
              <a:t> et al. Nature Reviews Genetics, 2014, 15, 56-62</a:t>
            </a:r>
          </a:p>
        </p:txBody>
      </p:sp>
    </p:spTree>
    <p:extLst>
      <p:ext uri="{BB962C8B-B14F-4D97-AF65-F5344CB8AC3E}">
        <p14:creationId xmlns:p14="http://schemas.microsoft.com/office/powerpoint/2010/main" val="1719767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CA53-1E54-994B-996D-D2F2814209DC}"/>
              </a:ext>
            </a:extLst>
          </p:cNvPr>
          <p:cNvSpPr>
            <a:spLocks noGrp="1"/>
          </p:cNvSpPr>
          <p:nvPr>
            <p:ph type="title"/>
          </p:nvPr>
        </p:nvSpPr>
        <p:spPr/>
        <p:txBody>
          <a:bodyPr/>
          <a:lstStyle/>
          <a:p>
            <a:r>
              <a:rPr lang="en-US" dirty="0"/>
              <a:t>Study Design</a:t>
            </a:r>
          </a:p>
        </p:txBody>
      </p:sp>
      <p:sp>
        <p:nvSpPr>
          <p:cNvPr id="3" name="Content Placeholder 2">
            <a:extLst>
              <a:ext uri="{FF2B5EF4-FFF2-40B4-BE49-F238E27FC236}">
                <a16:creationId xmlns:a16="http://schemas.microsoft.com/office/drawing/2014/main" id="{7F217635-9314-8D4A-8974-C4FBA6AF5139}"/>
              </a:ext>
            </a:extLst>
          </p:cNvPr>
          <p:cNvSpPr>
            <a:spLocks noGrp="1"/>
          </p:cNvSpPr>
          <p:nvPr>
            <p:ph idx="1"/>
          </p:nvPr>
        </p:nvSpPr>
        <p:spPr/>
        <p:txBody>
          <a:bodyPr>
            <a:normAutofit fontScale="92500" lnSpcReduction="20000"/>
          </a:bodyPr>
          <a:lstStyle/>
          <a:p>
            <a:r>
              <a:rPr lang="en-US" dirty="0">
                <a:effectLst/>
              </a:rPr>
              <a:t>Clearly define the objective(s) of the study before deciding on the study design and statistical analysis.</a:t>
            </a:r>
          </a:p>
          <a:p>
            <a:r>
              <a:rPr lang="en-US" dirty="0"/>
              <a:t>You should know your final statistical model and comparisons before beginning your experiment.</a:t>
            </a:r>
          </a:p>
          <a:p>
            <a:pPr marL="0" indent="0">
              <a:buNone/>
            </a:pPr>
            <a:endParaRPr lang="en-US" dirty="0"/>
          </a:p>
          <a:p>
            <a:pPr marL="0" indent="0">
              <a:buNone/>
            </a:pPr>
            <a:r>
              <a:rPr lang="en-US" dirty="0"/>
              <a:t>Effect size and target population:</a:t>
            </a:r>
          </a:p>
          <a:p>
            <a:r>
              <a:rPr lang="en-US" dirty="0"/>
              <a:t>Effect Size - Pilot study or from scientific literature</a:t>
            </a:r>
          </a:p>
          <a:p>
            <a:r>
              <a:rPr lang="en-US" dirty="0"/>
              <a:t>Study size - anticipated effect size and similar previous studies (power analysis)</a:t>
            </a:r>
          </a:p>
          <a:p>
            <a:r>
              <a:rPr lang="en-US" dirty="0"/>
              <a:t>Well-defined inclusion and exclusion criteria - reduce heterogeneity in the cohort</a:t>
            </a:r>
            <a:br>
              <a:rPr lang="en-US" dirty="0"/>
            </a:br>
            <a:endParaRPr lang="en-US" dirty="0"/>
          </a:p>
          <a:p>
            <a:pPr lvl="1"/>
            <a:endParaRPr lang="en-US" dirty="0"/>
          </a:p>
          <a:p>
            <a:endParaRPr lang="en-US" dirty="0"/>
          </a:p>
        </p:txBody>
      </p:sp>
      <p:sp>
        <p:nvSpPr>
          <p:cNvPr id="5" name="Rectangle 4">
            <a:extLst>
              <a:ext uri="{FF2B5EF4-FFF2-40B4-BE49-F238E27FC236}">
                <a16:creationId xmlns:a16="http://schemas.microsoft.com/office/drawing/2014/main" id="{34CDCD08-28C1-C446-B84B-7397E5789502}"/>
              </a:ext>
            </a:extLst>
          </p:cNvPr>
          <p:cNvSpPr/>
          <p:nvPr/>
        </p:nvSpPr>
        <p:spPr>
          <a:xfrm>
            <a:off x="3149600" y="6627168"/>
            <a:ext cx="9144000" cy="230832"/>
          </a:xfrm>
          <a:prstGeom prst="rect">
            <a:avLst/>
          </a:prstGeom>
        </p:spPr>
        <p:txBody>
          <a:bodyPr wrap="square">
            <a:spAutoFit/>
          </a:bodyPr>
          <a:lstStyle/>
          <a:p>
            <a:r>
              <a:rPr lang="en-US" sz="900" dirty="0">
                <a:solidFill>
                  <a:srgbClr val="000000"/>
                </a:solidFill>
                <a:effectLst/>
                <a:latin typeface="Helvetica" pitchFamily="2" charset="0"/>
              </a:rPr>
              <a:t>C. Poussin</a:t>
            </a:r>
            <a:r>
              <a:rPr lang="en-US" sz="900" i="1" dirty="0">
                <a:solidFill>
                  <a:srgbClr val="000000"/>
                </a:solidFill>
                <a:effectLst/>
                <a:latin typeface="Helvetica" pitchFamily="2" charset="0"/>
              </a:rPr>
              <a:t> et al.</a:t>
            </a:r>
            <a:r>
              <a:rPr lang="en-US" sz="900" dirty="0">
                <a:solidFill>
                  <a:srgbClr val="000000"/>
                </a:solidFill>
                <a:effectLst/>
                <a:latin typeface="Helvetica" pitchFamily="2" charset="0"/>
              </a:rPr>
              <a:t>, Interrogating the microbiome: experimental and computational considerations in support of study reproducibility. </a:t>
            </a:r>
            <a:r>
              <a:rPr lang="en-US" sz="900" i="1" dirty="0">
                <a:solidFill>
                  <a:srgbClr val="000000"/>
                </a:solidFill>
                <a:effectLst/>
                <a:latin typeface="Helvetica" pitchFamily="2" charset="0"/>
              </a:rPr>
              <a:t>Drug Discovery Today</a:t>
            </a:r>
            <a:r>
              <a:rPr lang="en-US" sz="900" dirty="0">
                <a:solidFill>
                  <a:srgbClr val="000000"/>
                </a:solidFill>
                <a:effectLst/>
                <a:latin typeface="Helvetica" pitchFamily="2" charset="0"/>
              </a:rPr>
              <a:t> </a:t>
            </a:r>
            <a:r>
              <a:rPr lang="en-US" sz="900" b="1" dirty="0">
                <a:solidFill>
                  <a:srgbClr val="000000"/>
                </a:solidFill>
                <a:effectLst/>
                <a:latin typeface="Helvetica" pitchFamily="2" charset="0"/>
              </a:rPr>
              <a:t>23</a:t>
            </a:r>
            <a:r>
              <a:rPr lang="en-US" sz="900" dirty="0">
                <a:solidFill>
                  <a:srgbClr val="000000"/>
                </a:solidFill>
                <a:effectLst/>
                <a:latin typeface="Helvetica" pitchFamily="2" charset="0"/>
              </a:rPr>
              <a:t>, 1644-1657 (2018).</a:t>
            </a:r>
          </a:p>
        </p:txBody>
      </p:sp>
    </p:spTree>
    <p:extLst>
      <p:ext uri="{BB962C8B-B14F-4D97-AF65-F5344CB8AC3E}">
        <p14:creationId xmlns:p14="http://schemas.microsoft.com/office/powerpoint/2010/main" val="2260357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4693C-8E90-054D-B3C4-050E7DF61DFE}"/>
              </a:ext>
            </a:extLst>
          </p:cNvPr>
          <p:cNvSpPr>
            <a:spLocks noGrp="1"/>
          </p:cNvSpPr>
          <p:nvPr>
            <p:ph type="title"/>
          </p:nvPr>
        </p:nvSpPr>
        <p:spPr>
          <a:xfrm>
            <a:off x="1000897" y="0"/>
            <a:ext cx="10515600" cy="1325563"/>
          </a:xfrm>
        </p:spPr>
        <p:txBody>
          <a:bodyPr/>
          <a:lstStyle/>
          <a:p>
            <a:r>
              <a:rPr lang="en-US" dirty="0"/>
              <a:t>Library Preparation</a:t>
            </a:r>
          </a:p>
        </p:txBody>
      </p:sp>
      <p:sp>
        <p:nvSpPr>
          <p:cNvPr id="3" name="Content Placeholder 2">
            <a:extLst>
              <a:ext uri="{FF2B5EF4-FFF2-40B4-BE49-F238E27FC236}">
                <a16:creationId xmlns:a16="http://schemas.microsoft.com/office/drawing/2014/main" id="{E7068B52-F438-0844-A0F7-AC1A4F11DF0B}"/>
              </a:ext>
            </a:extLst>
          </p:cNvPr>
          <p:cNvSpPr>
            <a:spLocks noGrp="1"/>
          </p:cNvSpPr>
          <p:nvPr>
            <p:ph idx="1"/>
          </p:nvPr>
        </p:nvSpPr>
        <p:spPr>
          <a:xfrm>
            <a:off x="3645243" y="1428059"/>
            <a:ext cx="7957752" cy="4787389"/>
          </a:xfrm>
        </p:spPr>
        <p:txBody>
          <a:bodyPr>
            <a:normAutofit fontScale="70000" lnSpcReduction="20000"/>
          </a:bodyPr>
          <a:lstStyle/>
          <a:p>
            <a:r>
              <a:rPr lang="en-US" dirty="0"/>
              <a:t>User errors; for example, carry-over of DNA from one sample to the next and contamination from previous reactions</a:t>
            </a:r>
          </a:p>
          <a:p>
            <a:r>
              <a:rPr lang="en-US" dirty="0"/>
              <a:t>PCR amplification errors</a:t>
            </a:r>
          </a:p>
          <a:p>
            <a:r>
              <a:rPr lang="en-US" dirty="0"/>
              <a:t>Primer biases; for example, binding bias, methylation bias, biases that result from </a:t>
            </a:r>
            <a:r>
              <a:rPr lang="en-US" dirty="0" err="1"/>
              <a:t>mispriming</a:t>
            </a:r>
            <a:r>
              <a:rPr lang="en-US" dirty="0"/>
              <a:t>, nonspecific binding and the formation of primer dimers, hairpins and interfering pairs, and biases that are introduced by having a melting temperature that is too high or too low</a:t>
            </a:r>
          </a:p>
          <a:p>
            <a:r>
              <a:rPr lang="en-US" dirty="0"/>
              <a:t>3ʹ-end capture bias that is introduced during poly(A) enrichment in high-throughput RNA sequencing</a:t>
            </a:r>
          </a:p>
          <a:p>
            <a:r>
              <a:rPr lang="en-US" dirty="0"/>
              <a:t>Private mutations; for example, those introduced by repeat regions and </a:t>
            </a:r>
            <a:r>
              <a:rPr lang="en-US" dirty="0" err="1"/>
              <a:t>mispriming</a:t>
            </a:r>
            <a:r>
              <a:rPr lang="en-US" dirty="0"/>
              <a:t> over private variation</a:t>
            </a:r>
          </a:p>
          <a:p>
            <a:r>
              <a:rPr lang="en-US" dirty="0"/>
              <a:t>Machine failure; for example, incorrect PCR cycling temperatures</a:t>
            </a:r>
          </a:p>
          <a:p>
            <a:r>
              <a:rPr lang="en-US" dirty="0"/>
              <a:t>Chimeric reads</a:t>
            </a:r>
          </a:p>
          <a:p>
            <a:r>
              <a:rPr lang="en-US" dirty="0"/>
              <a:t>Barcode and/or adaptor errors; for example, adaptor contamination, lack of barcode diversity and incompatible barcodes</a:t>
            </a:r>
          </a:p>
          <a:p>
            <a:endParaRPr lang="en-US" dirty="0"/>
          </a:p>
        </p:txBody>
      </p:sp>
      <p:pic>
        <p:nvPicPr>
          <p:cNvPr id="4" name="Picture 3">
            <a:extLst>
              <a:ext uri="{FF2B5EF4-FFF2-40B4-BE49-F238E27FC236}">
                <a16:creationId xmlns:a16="http://schemas.microsoft.com/office/drawing/2014/main" id="{7508A4F9-F41F-F54A-BCF6-66437D649E94}"/>
              </a:ext>
            </a:extLst>
          </p:cNvPr>
          <p:cNvPicPr>
            <a:picLocks noChangeAspect="1"/>
          </p:cNvPicPr>
          <p:nvPr/>
        </p:nvPicPr>
        <p:blipFill rotWithShape="1">
          <a:blip r:embed="rId2"/>
          <a:srcRect l="36354" r="33298" b="17783"/>
          <a:stretch/>
        </p:blipFill>
        <p:spPr>
          <a:xfrm>
            <a:off x="370702" y="1699587"/>
            <a:ext cx="3274542" cy="3458826"/>
          </a:xfrm>
          <a:prstGeom prst="rect">
            <a:avLst/>
          </a:prstGeom>
        </p:spPr>
      </p:pic>
      <p:sp>
        <p:nvSpPr>
          <p:cNvPr id="5" name="Rectangle 4">
            <a:extLst>
              <a:ext uri="{FF2B5EF4-FFF2-40B4-BE49-F238E27FC236}">
                <a16:creationId xmlns:a16="http://schemas.microsoft.com/office/drawing/2014/main" id="{348F696A-8D73-9E47-AE0B-A9D5A001CEEE}"/>
              </a:ext>
            </a:extLst>
          </p:cNvPr>
          <p:cNvSpPr/>
          <p:nvPr/>
        </p:nvSpPr>
        <p:spPr>
          <a:xfrm>
            <a:off x="5396947" y="6611779"/>
            <a:ext cx="7762461" cy="246221"/>
          </a:xfrm>
          <a:prstGeom prst="rect">
            <a:avLst/>
          </a:prstGeom>
        </p:spPr>
        <p:txBody>
          <a:bodyPr wrap="square">
            <a:spAutoFit/>
          </a:bodyPr>
          <a:lstStyle/>
          <a:p>
            <a:r>
              <a:rPr lang="en-US" sz="1000" dirty="0"/>
              <a:t>The role of replicates for error mitigation in next-generation sequencing. </a:t>
            </a:r>
            <a:r>
              <a:rPr lang="en-US" sz="1000" dirty="0" err="1"/>
              <a:t>Robasky</a:t>
            </a:r>
            <a:r>
              <a:rPr lang="en-US" sz="1000" dirty="0"/>
              <a:t> et al. Nature Reviews Genetics, 2014, 15, 56-62</a:t>
            </a:r>
          </a:p>
        </p:txBody>
      </p:sp>
    </p:spTree>
    <p:extLst>
      <p:ext uri="{BB962C8B-B14F-4D97-AF65-F5344CB8AC3E}">
        <p14:creationId xmlns:p14="http://schemas.microsoft.com/office/powerpoint/2010/main" val="3383842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DB6FF-CC08-0342-BD56-C0EE2E2C6980}"/>
              </a:ext>
            </a:extLst>
          </p:cNvPr>
          <p:cNvSpPr>
            <a:spLocks noGrp="1"/>
          </p:cNvSpPr>
          <p:nvPr>
            <p:ph type="title"/>
          </p:nvPr>
        </p:nvSpPr>
        <p:spPr>
          <a:xfrm>
            <a:off x="1000898" y="0"/>
            <a:ext cx="10515600" cy="1325563"/>
          </a:xfrm>
        </p:spPr>
        <p:txBody>
          <a:bodyPr/>
          <a:lstStyle/>
          <a:p>
            <a:r>
              <a:rPr lang="en-US" dirty="0"/>
              <a:t>Sequencing and Imaging</a:t>
            </a:r>
          </a:p>
        </p:txBody>
      </p:sp>
      <p:sp>
        <p:nvSpPr>
          <p:cNvPr id="3" name="Content Placeholder 2">
            <a:extLst>
              <a:ext uri="{FF2B5EF4-FFF2-40B4-BE49-F238E27FC236}">
                <a16:creationId xmlns:a16="http://schemas.microsoft.com/office/drawing/2014/main" id="{BD49EF75-D986-AD43-9E58-38B2D5D6E9A0}"/>
              </a:ext>
            </a:extLst>
          </p:cNvPr>
          <p:cNvSpPr>
            <a:spLocks noGrp="1"/>
          </p:cNvSpPr>
          <p:nvPr>
            <p:ph idx="1"/>
          </p:nvPr>
        </p:nvSpPr>
        <p:spPr>
          <a:xfrm>
            <a:off x="3914064" y="1497633"/>
            <a:ext cx="7849568" cy="4915523"/>
          </a:xfrm>
        </p:spPr>
        <p:txBody>
          <a:bodyPr>
            <a:normAutofit fontScale="92500" lnSpcReduction="10000"/>
          </a:bodyPr>
          <a:lstStyle/>
          <a:p>
            <a:pPr marL="0" indent="0">
              <a:buNone/>
            </a:pPr>
            <a:r>
              <a:rPr lang="en-US" dirty="0"/>
              <a:t>• User errors; for example, cluster crosstalk caused by overloading the flow cell</a:t>
            </a:r>
          </a:p>
          <a:p>
            <a:r>
              <a:rPr lang="en-US" dirty="0"/>
              <a:t>Dephasing; for example, incomplete extension and addition of multiple nucleotides instead of a single nucleotide</a:t>
            </a:r>
          </a:p>
          <a:p>
            <a:r>
              <a:rPr lang="en-US" dirty="0"/>
              <a:t>‘Dead’ fluorophores, damaged nucleotides and overlapping signals</a:t>
            </a:r>
          </a:p>
          <a:p>
            <a:r>
              <a:rPr lang="en-US" dirty="0"/>
              <a:t>Sequence context; for example, GC or AT richness, homologous and low-complexity regions, and homopolymers</a:t>
            </a:r>
          </a:p>
          <a:p>
            <a:r>
              <a:rPr lang="en-US" dirty="0"/>
              <a:t>Machine failure; for example, failure of laser, hard drive, software and fluidics</a:t>
            </a:r>
          </a:p>
          <a:p>
            <a:r>
              <a:rPr lang="en-US" dirty="0"/>
              <a:t>Strand biases</a:t>
            </a:r>
          </a:p>
          <a:p>
            <a:endParaRPr lang="en-US" dirty="0"/>
          </a:p>
        </p:txBody>
      </p:sp>
      <p:pic>
        <p:nvPicPr>
          <p:cNvPr id="4" name="Picture 3">
            <a:extLst>
              <a:ext uri="{FF2B5EF4-FFF2-40B4-BE49-F238E27FC236}">
                <a16:creationId xmlns:a16="http://schemas.microsoft.com/office/drawing/2014/main" id="{8D9399BE-F636-444E-BDE5-F60BD0272DF1}"/>
              </a:ext>
            </a:extLst>
          </p:cNvPr>
          <p:cNvPicPr>
            <a:picLocks noChangeAspect="1"/>
          </p:cNvPicPr>
          <p:nvPr/>
        </p:nvPicPr>
        <p:blipFill rotWithShape="1">
          <a:blip r:embed="rId2"/>
          <a:srcRect l="66015" b="14042"/>
          <a:stretch/>
        </p:blipFill>
        <p:spPr>
          <a:xfrm>
            <a:off x="0" y="1877545"/>
            <a:ext cx="3666931" cy="3616229"/>
          </a:xfrm>
          <a:prstGeom prst="rect">
            <a:avLst/>
          </a:prstGeom>
        </p:spPr>
      </p:pic>
      <p:sp>
        <p:nvSpPr>
          <p:cNvPr id="5" name="Rectangle 4">
            <a:extLst>
              <a:ext uri="{FF2B5EF4-FFF2-40B4-BE49-F238E27FC236}">
                <a16:creationId xmlns:a16="http://schemas.microsoft.com/office/drawing/2014/main" id="{1FFFE290-93F5-2A4D-AB03-BA6FF16C299D}"/>
              </a:ext>
            </a:extLst>
          </p:cNvPr>
          <p:cNvSpPr/>
          <p:nvPr/>
        </p:nvSpPr>
        <p:spPr>
          <a:xfrm>
            <a:off x="5396947" y="6611779"/>
            <a:ext cx="7762461" cy="246221"/>
          </a:xfrm>
          <a:prstGeom prst="rect">
            <a:avLst/>
          </a:prstGeom>
        </p:spPr>
        <p:txBody>
          <a:bodyPr wrap="square">
            <a:spAutoFit/>
          </a:bodyPr>
          <a:lstStyle/>
          <a:p>
            <a:r>
              <a:rPr lang="en-US" sz="1000" dirty="0"/>
              <a:t>The role of replicates for error mitigation in next-generation sequencing. </a:t>
            </a:r>
            <a:r>
              <a:rPr lang="en-US" sz="1000" dirty="0" err="1"/>
              <a:t>Robasky</a:t>
            </a:r>
            <a:r>
              <a:rPr lang="en-US" sz="1000" dirty="0"/>
              <a:t> et al. Nature Reviews Genetics, 2014, 15, 56-62</a:t>
            </a:r>
          </a:p>
        </p:txBody>
      </p:sp>
    </p:spTree>
    <p:extLst>
      <p:ext uri="{BB962C8B-B14F-4D97-AF65-F5344CB8AC3E}">
        <p14:creationId xmlns:p14="http://schemas.microsoft.com/office/powerpoint/2010/main" val="233750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1C743-0D01-464F-A438-5764064B7C28}"/>
              </a:ext>
            </a:extLst>
          </p:cNvPr>
          <p:cNvSpPr>
            <a:spLocks noGrp="1"/>
          </p:cNvSpPr>
          <p:nvPr>
            <p:ph type="title"/>
          </p:nvPr>
        </p:nvSpPr>
        <p:spPr/>
        <p:txBody>
          <a:bodyPr/>
          <a:lstStyle/>
          <a:p>
            <a:r>
              <a:rPr lang="en-US" dirty="0"/>
              <a:t>Reproducible reanalysis</a:t>
            </a:r>
          </a:p>
        </p:txBody>
      </p:sp>
      <p:sp>
        <p:nvSpPr>
          <p:cNvPr id="3" name="Content Placeholder 2">
            <a:extLst>
              <a:ext uri="{FF2B5EF4-FFF2-40B4-BE49-F238E27FC236}">
                <a16:creationId xmlns:a16="http://schemas.microsoft.com/office/drawing/2014/main" id="{BB6A9DE0-A475-8A43-9929-1863E5D3BE9B}"/>
              </a:ext>
            </a:extLst>
          </p:cNvPr>
          <p:cNvSpPr>
            <a:spLocks noGrp="1"/>
          </p:cNvSpPr>
          <p:nvPr>
            <p:ph idx="1"/>
          </p:nvPr>
        </p:nvSpPr>
        <p:spPr/>
        <p:txBody>
          <a:bodyPr>
            <a:normAutofit fontScale="85000" lnSpcReduction="10000"/>
          </a:bodyPr>
          <a:lstStyle/>
          <a:p>
            <a:r>
              <a:rPr lang="en-US" dirty="0"/>
              <a:t>Microbiome Quality Control project </a:t>
            </a:r>
          </a:p>
          <a:p>
            <a:pPr lvl="1"/>
            <a:r>
              <a:rPr lang="en-US" dirty="0"/>
              <a:t>Showed that differences in the computational pipeline, even on the same data, could lead to large differences in the inferred outcomes at levels from the species to the phylum.</a:t>
            </a:r>
          </a:p>
          <a:p>
            <a:pPr lvl="1"/>
            <a:r>
              <a:rPr lang="en-US" dirty="0"/>
              <a:t>Many different laboratories could independently reproduce similar results on the same samples by following a consistent written protocol.</a:t>
            </a:r>
          </a:p>
          <a:p>
            <a:pPr marL="0" indent="0">
              <a:buNone/>
            </a:pPr>
            <a:endParaRPr lang="en-US" dirty="0"/>
          </a:p>
          <a:p>
            <a:pPr marL="0" indent="0">
              <a:buNone/>
            </a:pPr>
            <a:r>
              <a:rPr lang="en-US" dirty="0"/>
              <a:t>Version Control</a:t>
            </a:r>
          </a:p>
          <a:p>
            <a:r>
              <a:rPr lang="en-US" dirty="0"/>
              <a:t>The version and the parameters used when invoking a software during data analysis should be recorded. </a:t>
            </a:r>
          </a:p>
          <a:p>
            <a:pPr lvl="1"/>
            <a:r>
              <a:rPr lang="en-US" dirty="0"/>
              <a:t>Different versions of the same software could have different default parameters, and uncorrected bugs that could impact the analysis</a:t>
            </a:r>
          </a:p>
          <a:p>
            <a:r>
              <a:rPr lang="en-US" dirty="0"/>
              <a:t>Versions of packages used by specific software such as R or python, should be documented as well</a:t>
            </a:r>
          </a:p>
          <a:p>
            <a:endParaRPr lang="en-US" dirty="0"/>
          </a:p>
          <a:p>
            <a:endParaRPr lang="en-US" dirty="0"/>
          </a:p>
        </p:txBody>
      </p:sp>
      <p:sp>
        <p:nvSpPr>
          <p:cNvPr id="4" name="TextBox 3">
            <a:extLst>
              <a:ext uri="{FF2B5EF4-FFF2-40B4-BE49-F238E27FC236}">
                <a16:creationId xmlns:a16="http://schemas.microsoft.com/office/drawing/2014/main" id="{38F57917-6276-E345-8BBF-3F47057FEF26}"/>
              </a:ext>
            </a:extLst>
          </p:cNvPr>
          <p:cNvSpPr txBox="1"/>
          <p:nvPr/>
        </p:nvSpPr>
        <p:spPr>
          <a:xfrm>
            <a:off x="2832100" y="6627168"/>
            <a:ext cx="9494907" cy="230832"/>
          </a:xfrm>
          <a:prstGeom prst="rect">
            <a:avLst/>
          </a:prstGeom>
          <a:noFill/>
        </p:spPr>
        <p:txBody>
          <a:bodyPr wrap="none" rtlCol="0">
            <a:spAutoFit/>
          </a:bodyPr>
          <a:lstStyle/>
          <a:p>
            <a:r>
              <a:rPr lang="en-US" sz="900" dirty="0"/>
              <a:t>Sinha, Rashmi, et al. "Assessment of variation in microbial community amplicon sequencing by the Microbiome Quality Control (MBQC) project consortium." </a:t>
            </a:r>
            <a:r>
              <a:rPr lang="en-US" sz="900" i="1" dirty="0"/>
              <a:t>Nature biotechnology</a:t>
            </a:r>
            <a:r>
              <a:rPr lang="en-US" sz="900" dirty="0"/>
              <a:t> 35.11 (2017): 1077.</a:t>
            </a:r>
          </a:p>
        </p:txBody>
      </p:sp>
    </p:spTree>
    <p:extLst>
      <p:ext uri="{BB962C8B-B14F-4D97-AF65-F5344CB8AC3E}">
        <p14:creationId xmlns:p14="http://schemas.microsoft.com/office/powerpoint/2010/main" val="181692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29F45-6F99-1442-B34F-1D7B4F9EF572}"/>
              </a:ext>
            </a:extLst>
          </p:cNvPr>
          <p:cNvSpPr>
            <a:spLocks noGrp="1"/>
          </p:cNvSpPr>
          <p:nvPr>
            <p:ph type="title"/>
          </p:nvPr>
        </p:nvSpPr>
        <p:spPr/>
        <p:txBody>
          <a:bodyPr/>
          <a:lstStyle/>
          <a:p>
            <a:r>
              <a:rPr lang="en-US" dirty="0"/>
              <a:t>Reproducible reanalysis</a:t>
            </a:r>
          </a:p>
        </p:txBody>
      </p:sp>
      <p:sp>
        <p:nvSpPr>
          <p:cNvPr id="3" name="Content Placeholder 2">
            <a:extLst>
              <a:ext uri="{FF2B5EF4-FFF2-40B4-BE49-F238E27FC236}">
                <a16:creationId xmlns:a16="http://schemas.microsoft.com/office/drawing/2014/main" id="{5457B367-EAA6-2344-A648-0CC7EBC8F741}"/>
              </a:ext>
            </a:extLst>
          </p:cNvPr>
          <p:cNvSpPr>
            <a:spLocks noGrp="1"/>
          </p:cNvSpPr>
          <p:nvPr>
            <p:ph idx="1"/>
          </p:nvPr>
        </p:nvSpPr>
        <p:spPr/>
        <p:txBody>
          <a:bodyPr>
            <a:normAutofit fontScale="92500" lnSpcReduction="20000"/>
          </a:bodyPr>
          <a:lstStyle/>
          <a:p>
            <a:r>
              <a:rPr lang="en-US" dirty="0"/>
              <a:t>Dedicated workflow management software (e.g., </a:t>
            </a:r>
            <a:r>
              <a:rPr lang="en-US" dirty="0" err="1"/>
              <a:t>Snakemake</a:t>
            </a:r>
            <a:r>
              <a:rPr lang="en-US" dirty="0"/>
              <a:t>, </a:t>
            </a:r>
            <a:r>
              <a:rPr lang="en-US" dirty="0" err="1"/>
              <a:t>bpipe</a:t>
            </a:r>
            <a:r>
              <a:rPr lang="en-US" dirty="0"/>
              <a:t> or Galaxy) </a:t>
            </a:r>
          </a:p>
          <a:p>
            <a:pPr lvl="1"/>
            <a:r>
              <a:rPr lang="en-US" dirty="0"/>
              <a:t>To ensure that data analysis can be repeated by using analysis software used in the same order and with the same parameters</a:t>
            </a:r>
          </a:p>
          <a:p>
            <a:r>
              <a:rPr lang="en-US" dirty="0"/>
              <a:t>Use containers (i.e., lightweight virtual computers) </a:t>
            </a:r>
          </a:p>
          <a:p>
            <a:pPr lvl="1"/>
            <a:r>
              <a:rPr lang="en-US" dirty="0"/>
              <a:t>To ensure the workflows are executed in the same computing environment when repeating data analysis (e.g., Docker and Docker-based solutions such as </a:t>
            </a:r>
            <a:r>
              <a:rPr lang="en-US" dirty="0" err="1"/>
              <a:t>biocontainers</a:t>
            </a:r>
            <a:r>
              <a:rPr lang="en-US" dirty="0"/>
              <a:t> or </a:t>
            </a:r>
            <a:r>
              <a:rPr lang="en-US" dirty="0" err="1"/>
              <a:t>bioboxes</a:t>
            </a:r>
            <a:r>
              <a:rPr lang="en-US" dirty="0"/>
              <a:t>, singularity)</a:t>
            </a:r>
          </a:p>
          <a:p>
            <a:r>
              <a:rPr lang="en-US" dirty="0"/>
              <a:t>Leverage crowdsourcing to validation of results by external researchers using their own analysis methods</a:t>
            </a:r>
          </a:p>
          <a:p>
            <a:pPr lvl="1"/>
            <a:r>
              <a:rPr lang="en-US" dirty="0"/>
              <a:t>Starting from the raw data or restricted to specific steps of the data analysis</a:t>
            </a:r>
          </a:p>
          <a:p>
            <a:pPr lvl="1"/>
            <a:r>
              <a:rPr lang="en-US" dirty="0"/>
              <a:t>Can also be applied to evaluate reproducibility of experimental methods</a:t>
            </a:r>
          </a:p>
          <a:p>
            <a:pPr lvl="1"/>
            <a:r>
              <a:rPr lang="en-US" dirty="0"/>
              <a:t>To verify results and biological conclusions of a metagenomics study</a:t>
            </a:r>
          </a:p>
        </p:txBody>
      </p:sp>
    </p:spTree>
    <p:extLst>
      <p:ext uri="{BB962C8B-B14F-4D97-AF65-F5344CB8AC3E}">
        <p14:creationId xmlns:p14="http://schemas.microsoft.com/office/powerpoint/2010/main" val="2340013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C296-068C-6B45-A322-59A7D5557AC7}"/>
              </a:ext>
            </a:extLst>
          </p:cNvPr>
          <p:cNvSpPr>
            <a:spLocks noGrp="1"/>
          </p:cNvSpPr>
          <p:nvPr>
            <p:ph type="title"/>
          </p:nvPr>
        </p:nvSpPr>
        <p:spPr/>
        <p:txBody>
          <a:bodyPr/>
          <a:lstStyle/>
          <a:p>
            <a:r>
              <a:rPr lang="en-US" dirty="0"/>
              <a:t>Power Analysis</a:t>
            </a:r>
          </a:p>
        </p:txBody>
      </p:sp>
      <p:sp>
        <p:nvSpPr>
          <p:cNvPr id="3" name="Content Placeholder 2">
            <a:extLst>
              <a:ext uri="{FF2B5EF4-FFF2-40B4-BE49-F238E27FC236}">
                <a16:creationId xmlns:a16="http://schemas.microsoft.com/office/drawing/2014/main" id="{1B99B2DC-8AD7-1E43-82F8-2B7781457101}"/>
              </a:ext>
            </a:extLst>
          </p:cNvPr>
          <p:cNvSpPr>
            <a:spLocks noGrp="1"/>
          </p:cNvSpPr>
          <p:nvPr>
            <p:ph idx="1"/>
          </p:nvPr>
        </p:nvSpPr>
        <p:spPr/>
        <p:txBody>
          <a:bodyPr>
            <a:normAutofit/>
          </a:bodyPr>
          <a:lstStyle/>
          <a:p>
            <a:r>
              <a:rPr lang="en-US" dirty="0"/>
              <a:t>Microbiome studies often compare groups of microbial communities with different environmental exposures, or to which different interventions have been applied.</a:t>
            </a:r>
          </a:p>
          <a:p>
            <a:r>
              <a:rPr lang="en-US" dirty="0"/>
              <a:t>Pairwise distance metrics facilitate standardized comparison of community membership between individual study subjects.</a:t>
            </a:r>
          </a:p>
          <a:p>
            <a:r>
              <a:rPr lang="en-US" dirty="0"/>
              <a:t>The design of microbiome studies demands consideration of statistical power</a:t>
            </a:r>
          </a:p>
          <a:p>
            <a:pPr lvl="1"/>
            <a:r>
              <a:rPr lang="en-US" dirty="0"/>
              <a:t>An adequate number of subjects must be recruited to ensure that the effect expected from the exposure or intervention of interest can be detected</a:t>
            </a:r>
          </a:p>
          <a:p>
            <a:pPr lvl="1"/>
            <a:endParaRPr lang="en-US" dirty="0"/>
          </a:p>
        </p:txBody>
      </p:sp>
      <p:sp>
        <p:nvSpPr>
          <p:cNvPr id="4" name="TextBox 3">
            <a:extLst>
              <a:ext uri="{FF2B5EF4-FFF2-40B4-BE49-F238E27FC236}">
                <a16:creationId xmlns:a16="http://schemas.microsoft.com/office/drawing/2014/main" id="{ADD9B7C2-028E-BD44-8495-928A9E8F7EE4}"/>
              </a:ext>
            </a:extLst>
          </p:cNvPr>
          <p:cNvSpPr txBox="1"/>
          <p:nvPr/>
        </p:nvSpPr>
        <p:spPr>
          <a:xfrm>
            <a:off x="3886200" y="6630343"/>
            <a:ext cx="8420895" cy="230832"/>
          </a:xfrm>
          <a:prstGeom prst="rect">
            <a:avLst/>
          </a:prstGeom>
          <a:noFill/>
        </p:spPr>
        <p:txBody>
          <a:bodyPr wrap="none" rtlCol="0">
            <a:spAutoFit/>
          </a:bodyPr>
          <a:lstStyle/>
          <a:p>
            <a:r>
              <a:rPr lang="en-US" sz="900" dirty="0"/>
              <a:t>C. Poussin</a:t>
            </a:r>
            <a:r>
              <a:rPr lang="en-US" sz="900" i="1" dirty="0"/>
              <a:t> et al.</a:t>
            </a:r>
            <a:r>
              <a:rPr lang="en-US" sz="900" dirty="0"/>
              <a:t>, Interrogating the microbiome: experimental and computational considerations in support of study reproducibility. </a:t>
            </a:r>
            <a:r>
              <a:rPr lang="en-US" sz="900" i="1" dirty="0"/>
              <a:t>Drug Discovery Today</a:t>
            </a:r>
            <a:r>
              <a:rPr lang="en-US" sz="900" dirty="0"/>
              <a:t> </a:t>
            </a:r>
            <a:r>
              <a:rPr lang="en-US" sz="900" b="1" dirty="0"/>
              <a:t>23</a:t>
            </a:r>
            <a:r>
              <a:rPr lang="en-US" sz="900" dirty="0"/>
              <a:t>, 1644-1657 (2018).</a:t>
            </a:r>
          </a:p>
        </p:txBody>
      </p:sp>
    </p:spTree>
    <p:extLst>
      <p:ext uri="{BB962C8B-B14F-4D97-AF65-F5344CB8AC3E}">
        <p14:creationId xmlns:p14="http://schemas.microsoft.com/office/powerpoint/2010/main" val="3698119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53D02-B5BF-7C4F-99F5-FFAF60F8E28E}"/>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6DBE23ED-04A3-9047-9795-B6240B8DFDCB}"/>
              </a:ext>
            </a:extLst>
          </p:cNvPr>
          <p:cNvSpPr>
            <a:spLocks noGrp="1"/>
          </p:cNvSpPr>
          <p:nvPr>
            <p:ph idx="1"/>
          </p:nvPr>
        </p:nvSpPr>
        <p:spPr/>
        <p:txBody>
          <a:bodyPr>
            <a:normAutofit lnSpcReduction="10000"/>
          </a:bodyPr>
          <a:lstStyle/>
          <a:p>
            <a:r>
              <a:rPr lang="en-US" dirty="0"/>
              <a:t>Micropower</a:t>
            </a:r>
          </a:p>
          <a:p>
            <a:pPr lvl="1"/>
            <a:r>
              <a:rPr lang="en-US" dirty="0"/>
              <a:t>Kelly, Brendan J., et al. "Power and sample-size estimation for microbiome studies using pairwise distances and PERMANOVA." </a:t>
            </a:r>
            <a:r>
              <a:rPr lang="en-US" i="1" dirty="0"/>
              <a:t>Bioinformatics</a:t>
            </a:r>
            <a:r>
              <a:rPr lang="en-US" dirty="0"/>
              <a:t> 31.15 (2015): 2461-2468.</a:t>
            </a:r>
          </a:p>
          <a:p>
            <a:r>
              <a:rPr lang="en-US" dirty="0"/>
              <a:t>HMP tool</a:t>
            </a:r>
          </a:p>
          <a:p>
            <a:pPr lvl="1"/>
            <a:r>
              <a:rPr lang="en-US" dirty="0"/>
              <a:t>La Rosa PS, Brooks JP, </a:t>
            </a:r>
            <a:r>
              <a:rPr lang="en-US" dirty="0" err="1"/>
              <a:t>Deych</a:t>
            </a:r>
            <a:r>
              <a:rPr lang="en-US" dirty="0"/>
              <a:t> E, Boone EL, Edwards DJ, et al. (2012) Hypothesis Testing and Power Calculations for Taxonomic-Based Human Microbiome Data. PLOS ONE 7(12): e52078.</a:t>
            </a:r>
          </a:p>
          <a:p>
            <a:r>
              <a:rPr lang="en-US" dirty="0" err="1"/>
              <a:t>ShinyMB</a:t>
            </a:r>
            <a:endParaRPr lang="en-US" dirty="0"/>
          </a:p>
          <a:p>
            <a:pPr lvl="1"/>
            <a:r>
              <a:rPr lang="en-US" dirty="0" err="1"/>
              <a:t>Mattiello</a:t>
            </a:r>
            <a:r>
              <a:rPr lang="en-US" dirty="0"/>
              <a:t>, Federico, et al. "A web application for sample size and power calculation in case-control microbiome studies." </a:t>
            </a:r>
            <a:r>
              <a:rPr lang="en-US" i="1" dirty="0"/>
              <a:t>Bioinformatics</a:t>
            </a:r>
            <a:r>
              <a:rPr lang="en-US" dirty="0"/>
              <a:t> 32.13 (2016): 2038-2040.</a:t>
            </a:r>
          </a:p>
        </p:txBody>
      </p:sp>
    </p:spTree>
    <p:extLst>
      <p:ext uri="{BB962C8B-B14F-4D97-AF65-F5344CB8AC3E}">
        <p14:creationId xmlns:p14="http://schemas.microsoft.com/office/powerpoint/2010/main" val="908561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B9BBD-918F-1E44-9052-DBC959D44F03}"/>
              </a:ext>
            </a:extLst>
          </p:cNvPr>
          <p:cNvSpPr>
            <a:spLocks noGrp="1"/>
          </p:cNvSpPr>
          <p:nvPr>
            <p:ph type="title"/>
          </p:nvPr>
        </p:nvSpPr>
        <p:spPr/>
        <p:txBody>
          <a:bodyPr>
            <a:normAutofit/>
          </a:bodyPr>
          <a:lstStyle/>
          <a:p>
            <a:r>
              <a:rPr lang="en-US" sz="4000" dirty="0"/>
              <a:t>Genomic Standards Consortium (GSC) - MIMARKS</a:t>
            </a:r>
          </a:p>
        </p:txBody>
      </p:sp>
      <p:sp>
        <p:nvSpPr>
          <p:cNvPr id="6" name="Content Placeholder 5">
            <a:extLst>
              <a:ext uri="{FF2B5EF4-FFF2-40B4-BE49-F238E27FC236}">
                <a16:creationId xmlns:a16="http://schemas.microsoft.com/office/drawing/2014/main" id="{496110FA-DC4E-F042-BED0-64D0C66C51E0}"/>
              </a:ext>
            </a:extLst>
          </p:cNvPr>
          <p:cNvSpPr>
            <a:spLocks noGrp="1"/>
          </p:cNvSpPr>
          <p:nvPr>
            <p:ph idx="1"/>
          </p:nvPr>
        </p:nvSpPr>
        <p:spPr>
          <a:xfrm>
            <a:off x="838200" y="1825625"/>
            <a:ext cx="5352535" cy="4116486"/>
          </a:xfrm>
        </p:spPr>
        <p:txBody>
          <a:bodyPr>
            <a:normAutofit fontScale="77500" lnSpcReduction="20000"/>
          </a:bodyPr>
          <a:lstStyle/>
          <a:p>
            <a:r>
              <a:rPr lang="en-US" dirty="0"/>
              <a:t>The Genomic Standards Consortium (GSC) is an open-membership working body formed in September 2005. </a:t>
            </a:r>
          </a:p>
          <a:p>
            <a:r>
              <a:rPr lang="en-US" dirty="0"/>
              <a:t>The aim of the GSC is making genomic data discoverable.</a:t>
            </a:r>
          </a:p>
          <a:p>
            <a:r>
              <a:rPr lang="en-US" dirty="0"/>
              <a:t>The GSC enables genomic data integration, discovery and comparison through international community-driven standards.</a:t>
            </a:r>
          </a:p>
          <a:p>
            <a:r>
              <a:rPr lang="en-US" dirty="0"/>
              <a:t>GSC proposed standards for describing genomic sequences— the “minimum information about a genome sequence” (MIGS)—and metagenomic sequences—the “minimum information about a metagenome sequence” (MIMS)</a:t>
            </a:r>
          </a:p>
        </p:txBody>
      </p:sp>
      <p:pic>
        <p:nvPicPr>
          <p:cNvPr id="7" name="Content Placeholder 4">
            <a:extLst>
              <a:ext uri="{FF2B5EF4-FFF2-40B4-BE49-F238E27FC236}">
                <a16:creationId xmlns:a16="http://schemas.microsoft.com/office/drawing/2014/main" id="{7EFA73C9-5C9C-2C4D-9EE7-92EAD726E18C}"/>
              </a:ext>
            </a:extLst>
          </p:cNvPr>
          <p:cNvPicPr>
            <a:picLocks noChangeAspect="1"/>
          </p:cNvPicPr>
          <p:nvPr/>
        </p:nvPicPr>
        <p:blipFill>
          <a:blip r:embed="rId2"/>
          <a:stretch>
            <a:fillRect/>
          </a:stretch>
        </p:blipFill>
        <p:spPr>
          <a:xfrm>
            <a:off x="6285551" y="1825625"/>
            <a:ext cx="5564578" cy="4116486"/>
          </a:xfrm>
          <a:prstGeom prst="rect">
            <a:avLst/>
          </a:prstGeom>
        </p:spPr>
      </p:pic>
    </p:spTree>
    <p:extLst>
      <p:ext uri="{BB962C8B-B14F-4D97-AF65-F5344CB8AC3E}">
        <p14:creationId xmlns:p14="http://schemas.microsoft.com/office/powerpoint/2010/main" val="3964816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AA2D9D-D67F-5D40-A927-C38FF79E6906}"/>
              </a:ext>
            </a:extLst>
          </p:cNvPr>
          <p:cNvSpPr>
            <a:spLocks noGrp="1"/>
          </p:cNvSpPr>
          <p:nvPr>
            <p:ph idx="1"/>
          </p:nvPr>
        </p:nvSpPr>
        <p:spPr>
          <a:xfrm>
            <a:off x="685800" y="268674"/>
            <a:ext cx="10515600" cy="4351338"/>
          </a:xfrm>
        </p:spPr>
        <p:txBody>
          <a:bodyPr>
            <a:normAutofit/>
          </a:bodyPr>
          <a:lstStyle/>
          <a:p>
            <a:pPr marL="0" indent="0" fontAlgn="base">
              <a:buNone/>
            </a:pPr>
            <a:r>
              <a:rPr lang="en-US" dirty="0"/>
              <a:t>The core </a:t>
            </a:r>
            <a:r>
              <a:rPr lang="en-US" dirty="0" err="1"/>
              <a:t>MIxS</a:t>
            </a:r>
            <a:r>
              <a:rPr lang="en-US" dirty="0"/>
              <a:t> team developed the following environmental packages These packages are available as separate spreadsheets:</a:t>
            </a:r>
          </a:p>
          <a:p>
            <a:endParaRPr lang="en-US" dirty="0"/>
          </a:p>
        </p:txBody>
      </p:sp>
      <p:sp>
        <p:nvSpPr>
          <p:cNvPr id="4" name="TextBox 3">
            <a:extLst>
              <a:ext uri="{FF2B5EF4-FFF2-40B4-BE49-F238E27FC236}">
                <a16:creationId xmlns:a16="http://schemas.microsoft.com/office/drawing/2014/main" id="{17EB495F-912E-D041-86F8-08B12CC59B6A}"/>
              </a:ext>
            </a:extLst>
          </p:cNvPr>
          <p:cNvSpPr txBox="1"/>
          <p:nvPr/>
        </p:nvSpPr>
        <p:spPr>
          <a:xfrm>
            <a:off x="122177" y="1421022"/>
            <a:ext cx="5821423" cy="2862322"/>
          </a:xfrm>
          <a:prstGeom prst="rect">
            <a:avLst/>
          </a:prstGeom>
          <a:noFill/>
        </p:spPr>
        <p:txBody>
          <a:bodyPr wrap="square" rtlCol="0">
            <a:spAutoFit/>
          </a:bodyPr>
          <a:lstStyle/>
          <a:p>
            <a:pPr fontAlgn="base"/>
            <a:r>
              <a:rPr lang="en-US" dirty="0"/>
              <a:t>Air (</a:t>
            </a:r>
            <a:r>
              <a:rPr lang="en-US" dirty="0">
                <a:hlinkClick r:id="rId2"/>
              </a:rPr>
              <a:t>download MIxS-air only</a:t>
            </a:r>
            <a:r>
              <a:rPr lang="en-US" dirty="0"/>
              <a:t>)</a:t>
            </a:r>
          </a:p>
          <a:p>
            <a:pPr fontAlgn="base"/>
            <a:r>
              <a:rPr lang="en-US" dirty="0"/>
              <a:t>Built-environment (</a:t>
            </a:r>
            <a:r>
              <a:rPr lang="en-US" dirty="0">
                <a:hlinkClick r:id="rId3"/>
              </a:rPr>
              <a:t>download MIxS-built environment only</a:t>
            </a:r>
            <a:r>
              <a:rPr lang="en-US" dirty="0"/>
              <a:t>)</a:t>
            </a:r>
          </a:p>
          <a:p>
            <a:pPr fontAlgn="base"/>
            <a:r>
              <a:rPr lang="en-US" dirty="0"/>
              <a:t>Host-associated (</a:t>
            </a:r>
            <a:r>
              <a:rPr lang="en-US" dirty="0">
                <a:hlinkClick r:id="rId4"/>
              </a:rPr>
              <a:t>download MIxS-host associated only</a:t>
            </a:r>
            <a:r>
              <a:rPr lang="en-US" dirty="0"/>
              <a:t>)</a:t>
            </a:r>
          </a:p>
          <a:p>
            <a:pPr fontAlgn="base"/>
            <a:r>
              <a:rPr lang="en-US" dirty="0"/>
              <a:t>Human-associated (</a:t>
            </a:r>
            <a:r>
              <a:rPr lang="en-US" dirty="0">
                <a:hlinkClick r:id="rId5"/>
              </a:rPr>
              <a:t>download MIxS-human associated only</a:t>
            </a:r>
            <a:r>
              <a:rPr lang="en-US" dirty="0"/>
              <a:t>)</a:t>
            </a:r>
          </a:p>
          <a:p>
            <a:pPr fontAlgn="base"/>
            <a:r>
              <a:rPr lang="en-US" dirty="0"/>
              <a:t>Human-gut (</a:t>
            </a:r>
            <a:r>
              <a:rPr lang="en-US" dirty="0">
                <a:hlinkClick r:id="rId6"/>
              </a:rPr>
              <a:t>download MIxS-human gut only</a:t>
            </a:r>
            <a:r>
              <a:rPr lang="en-US" dirty="0"/>
              <a:t>)</a:t>
            </a:r>
          </a:p>
          <a:p>
            <a:pPr fontAlgn="base"/>
            <a:r>
              <a:rPr lang="en-US" dirty="0"/>
              <a:t>Human-oral (</a:t>
            </a:r>
            <a:r>
              <a:rPr lang="en-US" dirty="0">
                <a:hlinkClick r:id="rId7"/>
              </a:rPr>
              <a:t>download MIxS-human oral only</a:t>
            </a:r>
            <a:r>
              <a:rPr lang="en-US" dirty="0"/>
              <a:t>)</a:t>
            </a:r>
          </a:p>
          <a:p>
            <a:pPr fontAlgn="base"/>
            <a:r>
              <a:rPr lang="en-US" dirty="0"/>
              <a:t>Human-skin (</a:t>
            </a:r>
            <a:r>
              <a:rPr lang="en-US" dirty="0">
                <a:hlinkClick r:id="rId8"/>
              </a:rPr>
              <a:t>download MIxS-human skin only</a:t>
            </a:r>
            <a:r>
              <a:rPr lang="en-US" dirty="0"/>
              <a:t>)</a:t>
            </a:r>
          </a:p>
          <a:p>
            <a:pPr fontAlgn="base"/>
            <a:r>
              <a:rPr lang="en-US" dirty="0"/>
              <a:t>Human-vaginal (</a:t>
            </a:r>
            <a:r>
              <a:rPr lang="en-US" dirty="0">
                <a:hlinkClick r:id="rId9"/>
              </a:rPr>
              <a:t>download MIxS-human vaginal only</a:t>
            </a:r>
            <a:r>
              <a:rPr lang="en-US" dirty="0"/>
              <a:t>)</a:t>
            </a:r>
          </a:p>
          <a:p>
            <a:pPr fontAlgn="base"/>
            <a:r>
              <a:rPr lang="en-US" dirty="0"/>
              <a:t>Microbial mat/biofilm (</a:t>
            </a:r>
            <a:r>
              <a:rPr lang="en-US" dirty="0">
                <a:hlinkClick r:id="rId10"/>
              </a:rPr>
              <a:t>download MIxS-microbial mat/biofilm only</a:t>
            </a:r>
            <a:r>
              <a:rPr lang="en-US" dirty="0"/>
              <a:t>)</a:t>
            </a:r>
          </a:p>
        </p:txBody>
      </p:sp>
      <p:sp>
        <p:nvSpPr>
          <p:cNvPr id="6" name="Rectangle 5">
            <a:extLst>
              <a:ext uri="{FF2B5EF4-FFF2-40B4-BE49-F238E27FC236}">
                <a16:creationId xmlns:a16="http://schemas.microsoft.com/office/drawing/2014/main" id="{2868508C-48E6-564B-8C8E-4F9399BA0275}"/>
              </a:ext>
            </a:extLst>
          </p:cNvPr>
          <p:cNvSpPr/>
          <p:nvPr/>
        </p:nvSpPr>
        <p:spPr>
          <a:xfrm>
            <a:off x="5943600" y="1421022"/>
            <a:ext cx="5972433" cy="2585323"/>
          </a:xfrm>
          <a:prstGeom prst="rect">
            <a:avLst/>
          </a:prstGeom>
        </p:spPr>
        <p:txBody>
          <a:bodyPr wrap="square">
            <a:spAutoFit/>
          </a:bodyPr>
          <a:lstStyle/>
          <a:p>
            <a:pPr fontAlgn="base"/>
            <a:r>
              <a:rPr lang="en-US" dirty="0"/>
              <a:t>Miscellaneous natural or artificial environment (</a:t>
            </a:r>
            <a:r>
              <a:rPr lang="en-US" dirty="0">
                <a:hlinkClick r:id="rId11"/>
              </a:rPr>
              <a:t>download MIxS-misc. natural or artificial environment only</a:t>
            </a:r>
            <a:r>
              <a:rPr lang="en-US" dirty="0"/>
              <a:t>)</a:t>
            </a:r>
          </a:p>
          <a:p>
            <a:pPr fontAlgn="base"/>
            <a:r>
              <a:rPr lang="en-US" dirty="0"/>
              <a:t>Plant-associated (</a:t>
            </a:r>
            <a:r>
              <a:rPr lang="en-US" dirty="0">
                <a:hlinkClick r:id="rId12"/>
              </a:rPr>
              <a:t>download MIxS-plant associated only</a:t>
            </a:r>
            <a:r>
              <a:rPr lang="en-US" dirty="0"/>
              <a:t>)</a:t>
            </a:r>
          </a:p>
          <a:p>
            <a:pPr fontAlgn="base"/>
            <a:r>
              <a:rPr lang="en-US" dirty="0"/>
              <a:t>Sediment (</a:t>
            </a:r>
            <a:r>
              <a:rPr lang="en-US" dirty="0">
                <a:hlinkClick r:id="rId13"/>
              </a:rPr>
              <a:t>download MIxS-sediment only</a:t>
            </a:r>
            <a:r>
              <a:rPr lang="en-US" dirty="0"/>
              <a:t>)</a:t>
            </a:r>
          </a:p>
          <a:p>
            <a:pPr fontAlgn="base"/>
            <a:r>
              <a:rPr lang="en-US" dirty="0"/>
              <a:t>Soil (</a:t>
            </a:r>
            <a:r>
              <a:rPr lang="en-US" dirty="0">
                <a:hlinkClick r:id="rId14"/>
              </a:rPr>
              <a:t>download MIxS-soil only</a:t>
            </a:r>
            <a:r>
              <a:rPr lang="en-US" dirty="0"/>
              <a:t>)</a:t>
            </a:r>
          </a:p>
          <a:p>
            <a:pPr fontAlgn="base"/>
            <a:r>
              <a:rPr lang="en-US" dirty="0"/>
              <a:t>Wastewater/sludge (</a:t>
            </a:r>
            <a:r>
              <a:rPr lang="en-US" dirty="0">
                <a:hlinkClick r:id="rId15"/>
              </a:rPr>
              <a:t>download MIxS-wastewater/sludge only</a:t>
            </a:r>
            <a:r>
              <a:rPr lang="en-US" dirty="0"/>
              <a:t>)</a:t>
            </a:r>
          </a:p>
          <a:p>
            <a:pPr fontAlgn="base"/>
            <a:r>
              <a:rPr lang="en-US" dirty="0"/>
              <a:t>Water (</a:t>
            </a:r>
            <a:r>
              <a:rPr lang="en-US" dirty="0">
                <a:hlinkClick r:id="rId16"/>
              </a:rPr>
              <a:t>download MIxS-water only</a:t>
            </a:r>
            <a:r>
              <a:rPr lang="en-US" dirty="0"/>
              <a:t>)</a:t>
            </a:r>
          </a:p>
          <a:p>
            <a:pPr fontAlgn="base"/>
            <a:r>
              <a:rPr lang="en-US" dirty="0"/>
              <a:t>Hydrocarbon resources-cores (</a:t>
            </a:r>
            <a:r>
              <a:rPr lang="en-US" dirty="0">
                <a:hlinkClick r:id="rId17"/>
              </a:rPr>
              <a:t>download from GitHub</a:t>
            </a:r>
            <a:r>
              <a:rPr lang="en-US" dirty="0"/>
              <a:t>)</a:t>
            </a:r>
          </a:p>
          <a:p>
            <a:pPr fontAlgn="base"/>
            <a:r>
              <a:rPr lang="en-US" dirty="0"/>
              <a:t>Hydrocarbon resources-fluids/swabs (</a:t>
            </a:r>
            <a:r>
              <a:rPr lang="en-US" dirty="0">
                <a:hlinkClick r:id="rId18"/>
              </a:rPr>
              <a:t>download from GitHub</a:t>
            </a:r>
            <a:r>
              <a:rPr lang="en-US" dirty="0"/>
              <a:t>)</a:t>
            </a:r>
          </a:p>
        </p:txBody>
      </p:sp>
      <p:sp>
        <p:nvSpPr>
          <p:cNvPr id="7" name="Rectangle 6">
            <a:extLst>
              <a:ext uri="{FF2B5EF4-FFF2-40B4-BE49-F238E27FC236}">
                <a16:creationId xmlns:a16="http://schemas.microsoft.com/office/drawing/2014/main" id="{FAB7BC60-FE62-3040-963C-8BABF74F146E}"/>
              </a:ext>
            </a:extLst>
          </p:cNvPr>
          <p:cNvSpPr/>
          <p:nvPr/>
        </p:nvSpPr>
        <p:spPr>
          <a:xfrm>
            <a:off x="122177" y="4390798"/>
            <a:ext cx="6096000" cy="2585323"/>
          </a:xfrm>
          <a:prstGeom prst="rect">
            <a:avLst/>
          </a:prstGeom>
        </p:spPr>
        <p:txBody>
          <a:bodyPr>
            <a:spAutoFit/>
          </a:bodyPr>
          <a:lstStyle/>
          <a:p>
            <a:pPr fontAlgn="base"/>
            <a:r>
              <a:rPr lang="en-US" b="1" u="sng" dirty="0"/>
              <a:t>Newly Published </a:t>
            </a:r>
            <a:r>
              <a:rPr lang="en-US" b="1" u="sng" dirty="0" err="1"/>
              <a:t>MIxS</a:t>
            </a:r>
            <a:r>
              <a:rPr lang="en-US" b="1" u="sng" dirty="0"/>
              <a:t> Packages:</a:t>
            </a:r>
            <a:endParaRPr lang="en-US" dirty="0">
              <a:solidFill>
                <a:srgbClr val="404040"/>
              </a:solidFill>
              <a:latin typeface="Arial" panose="020B0604020202020204" pitchFamily="34" charset="0"/>
            </a:endParaRPr>
          </a:p>
          <a:p>
            <a:pPr fontAlgn="base"/>
            <a:r>
              <a:rPr lang="en-US" dirty="0">
                <a:solidFill>
                  <a:srgbClr val="404040"/>
                </a:solidFill>
                <a:latin typeface="Arial" panose="020B0604020202020204" pitchFamily="34" charset="0"/>
              </a:rPr>
              <a:t>Minimum Information About a Single Amplified Genome (MISAG) (</a:t>
            </a:r>
            <a:r>
              <a:rPr lang="en-US" dirty="0">
                <a:solidFill>
                  <a:srgbClr val="0066CC"/>
                </a:solidFill>
                <a:latin typeface="inherit"/>
                <a:hlinkClick r:id="rId19"/>
              </a:rPr>
              <a:t>download from GitHub</a:t>
            </a:r>
            <a:r>
              <a:rPr lang="en-US" dirty="0">
                <a:solidFill>
                  <a:srgbClr val="404040"/>
                </a:solidFill>
                <a:latin typeface="Arial" panose="020B0604020202020204" pitchFamily="34" charset="0"/>
              </a:rPr>
              <a:t>)</a:t>
            </a:r>
          </a:p>
          <a:p>
            <a:pPr fontAlgn="base"/>
            <a:r>
              <a:rPr lang="en-US" dirty="0">
                <a:solidFill>
                  <a:srgbClr val="404040"/>
                </a:solidFill>
                <a:latin typeface="Arial" panose="020B0604020202020204" pitchFamily="34" charset="0"/>
              </a:rPr>
              <a:t>Minimum Information About a Metagenome-Assembled Genome (MIMAG) (</a:t>
            </a:r>
            <a:r>
              <a:rPr lang="en-US" dirty="0">
                <a:solidFill>
                  <a:srgbClr val="0066CC"/>
                </a:solidFill>
                <a:latin typeface="inherit"/>
                <a:hlinkClick r:id="rId19"/>
              </a:rPr>
              <a:t>download from GitHub</a:t>
            </a:r>
            <a:r>
              <a:rPr lang="en-US" dirty="0">
                <a:solidFill>
                  <a:srgbClr val="404040"/>
                </a:solidFill>
                <a:latin typeface="Arial" panose="020B0604020202020204" pitchFamily="34" charset="0"/>
              </a:rPr>
              <a:t>)</a:t>
            </a:r>
          </a:p>
          <a:p>
            <a:pPr fontAlgn="base"/>
            <a:r>
              <a:rPr lang="en-US" dirty="0">
                <a:solidFill>
                  <a:srgbClr val="404040"/>
                </a:solidFill>
                <a:latin typeface="Arial" panose="020B0604020202020204" pitchFamily="34" charset="0"/>
              </a:rPr>
              <a:t>Minimum Information About an Uncultivated Virus Genome (</a:t>
            </a:r>
            <a:r>
              <a:rPr lang="en-US" dirty="0" err="1">
                <a:solidFill>
                  <a:srgbClr val="404040"/>
                </a:solidFill>
                <a:latin typeface="Arial" panose="020B0604020202020204" pitchFamily="34" charset="0"/>
              </a:rPr>
              <a:t>MIUViG</a:t>
            </a:r>
            <a:r>
              <a:rPr lang="en-US" dirty="0">
                <a:solidFill>
                  <a:srgbClr val="404040"/>
                </a:solidFill>
                <a:latin typeface="Arial" panose="020B0604020202020204" pitchFamily="34" charset="0"/>
              </a:rPr>
              <a:t>) (</a:t>
            </a:r>
            <a:r>
              <a:rPr lang="en-US" dirty="0">
                <a:solidFill>
                  <a:srgbClr val="0066CC"/>
                </a:solidFill>
                <a:latin typeface="inherit"/>
                <a:hlinkClick r:id="rId20"/>
              </a:rPr>
              <a:t>download from GitHub</a:t>
            </a:r>
            <a:r>
              <a:rPr lang="en-US" dirty="0">
                <a:solidFill>
                  <a:srgbClr val="404040"/>
                </a:solidFill>
                <a:latin typeface="Arial" panose="020B0604020202020204" pitchFamily="34" charset="0"/>
              </a:rPr>
              <a:t>)</a:t>
            </a:r>
          </a:p>
          <a:p>
            <a:br>
              <a:rPr lang="en-US" dirty="0"/>
            </a:br>
            <a:endParaRPr lang="en-US" dirty="0"/>
          </a:p>
        </p:txBody>
      </p:sp>
      <p:sp>
        <p:nvSpPr>
          <p:cNvPr id="8" name="Rectangle 7">
            <a:extLst>
              <a:ext uri="{FF2B5EF4-FFF2-40B4-BE49-F238E27FC236}">
                <a16:creationId xmlns:a16="http://schemas.microsoft.com/office/drawing/2014/main" id="{A90CECC6-0EDF-3649-98CD-B85136D1FD99}"/>
              </a:ext>
            </a:extLst>
          </p:cNvPr>
          <p:cNvSpPr/>
          <p:nvPr/>
        </p:nvSpPr>
        <p:spPr>
          <a:xfrm>
            <a:off x="5943600" y="4390798"/>
            <a:ext cx="5972433" cy="923330"/>
          </a:xfrm>
          <a:prstGeom prst="rect">
            <a:avLst/>
          </a:prstGeom>
        </p:spPr>
        <p:txBody>
          <a:bodyPr wrap="square">
            <a:spAutoFit/>
          </a:bodyPr>
          <a:lstStyle/>
          <a:p>
            <a:pPr fontAlgn="base"/>
            <a:r>
              <a:rPr lang="en-US" b="1" u="sng" dirty="0"/>
              <a:t>In-Progress </a:t>
            </a:r>
            <a:r>
              <a:rPr lang="en-US" b="1" u="sng" dirty="0" err="1"/>
              <a:t>MIxS</a:t>
            </a:r>
            <a:r>
              <a:rPr lang="en-US" b="1" u="sng" dirty="0"/>
              <a:t> Standards:</a:t>
            </a:r>
          </a:p>
          <a:p>
            <a:pPr fontAlgn="base"/>
            <a:r>
              <a:rPr lang="en-US" dirty="0">
                <a:solidFill>
                  <a:srgbClr val="404040"/>
                </a:solidFill>
                <a:latin typeface="Arial" panose="020B0604020202020204" pitchFamily="34" charset="0"/>
              </a:rPr>
              <a:t>Parasite Microbiome </a:t>
            </a:r>
            <a:r>
              <a:rPr lang="en-US" dirty="0" err="1">
                <a:solidFill>
                  <a:srgbClr val="404040"/>
                </a:solidFill>
                <a:latin typeface="Arial" panose="020B0604020202020204" pitchFamily="34" charset="0"/>
              </a:rPr>
              <a:t>MIxS</a:t>
            </a:r>
            <a:r>
              <a:rPr lang="en-US" dirty="0">
                <a:solidFill>
                  <a:srgbClr val="404040"/>
                </a:solidFill>
                <a:latin typeface="Arial" panose="020B0604020202020204" pitchFamily="34" charset="0"/>
              </a:rPr>
              <a:t> (</a:t>
            </a:r>
            <a:r>
              <a:rPr lang="en-US" dirty="0" err="1">
                <a:solidFill>
                  <a:srgbClr val="404040"/>
                </a:solidFill>
                <a:latin typeface="Arial" panose="020B0604020202020204" pitchFamily="34" charset="0"/>
              </a:rPr>
              <a:t>MIxS</a:t>
            </a:r>
            <a:r>
              <a:rPr lang="en-US" dirty="0">
                <a:solidFill>
                  <a:srgbClr val="404040"/>
                </a:solidFill>
                <a:latin typeface="Arial" panose="020B0604020202020204" pitchFamily="34" charset="0"/>
              </a:rPr>
              <a:t>-PMP)</a:t>
            </a:r>
          </a:p>
          <a:p>
            <a:pPr fontAlgn="base"/>
            <a:r>
              <a:rPr lang="en-US" dirty="0">
                <a:solidFill>
                  <a:srgbClr val="404040"/>
                </a:solidFill>
                <a:latin typeface="Arial" panose="020B0604020202020204" pitchFamily="34" charset="0"/>
              </a:rPr>
              <a:t>Agricultural Microbiome </a:t>
            </a:r>
            <a:r>
              <a:rPr lang="en-US" dirty="0" err="1">
                <a:solidFill>
                  <a:srgbClr val="404040"/>
                </a:solidFill>
                <a:latin typeface="Arial" panose="020B0604020202020204" pitchFamily="34" charset="0"/>
              </a:rPr>
              <a:t>MIxS</a:t>
            </a:r>
            <a:r>
              <a:rPr lang="en-US" dirty="0">
                <a:solidFill>
                  <a:srgbClr val="404040"/>
                </a:solidFill>
                <a:latin typeface="Arial" panose="020B0604020202020204" pitchFamily="34" charset="0"/>
              </a:rPr>
              <a:t> (</a:t>
            </a:r>
            <a:r>
              <a:rPr lang="en-US" dirty="0" err="1">
                <a:solidFill>
                  <a:srgbClr val="404040"/>
                </a:solidFill>
                <a:latin typeface="Arial" panose="020B0604020202020204" pitchFamily="34" charset="0"/>
              </a:rPr>
              <a:t>MIxS</a:t>
            </a:r>
            <a:r>
              <a:rPr lang="en-US" dirty="0">
                <a:solidFill>
                  <a:srgbClr val="404040"/>
                </a:solidFill>
                <a:latin typeface="Arial" panose="020B0604020202020204" pitchFamily="34" charset="0"/>
              </a:rPr>
              <a:t>-Ag)</a:t>
            </a:r>
            <a:endParaRPr lang="en-US" b="0" i="0" u="none" strike="noStrike" dirty="0">
              <a:solidFill>
                <a:srgbClr val="404040"/>
              </a:solidFill>
              <a:effectLst/>
              <a:latin typeface="Arial" panose="020B0604020202020204" pitchFamily="34" charset="0"/>
            </a:endParaRPr>
          </a:p>
        </p:txBody>
      </p:sp>
      <p:sp>
        <p:nvSpPr>
          <p:cNvPr id="9" name="Rectangle 8">
            <a:extLst>
              <a:ext uri="{FF2B5EF4-FFF2-40B4-BE49-F238E27FC236}">
                <a16:creationId xmlns:a16="http://schemas.microsoft.com/office/drawing/2014/main" id="{50F784D1-9DD1-714B-A63F-4B91F8F6B537}"/>
              </a:ext>
            </a:extLst>
          </p:cNvPr>
          <p:cNvSpPr/>
          <p:nvPr/>
        </p:nvSpPr>
        <p:spPr>
          <a:xfrm>
            <a:off x="10765006" y="6589326"/>
            <a:ext cx="1426994" cy="246221"/>
          </a:xfrm>
          <a:prstGeom prst="rect">
            <a:avLst/>
          </a:prstGeom>
        </p:spPr>
        <p:txBody>
          <a:bodyPr wrap="none">
            <a:spAutoFit/>
          </a:bodyPr>
          <a:lstStyle/>
          <a:p>
            <a:r>
              <a:rPr lang="en-US" sz="1000" dirty="0"/>
              <a:t>https://</a:t>
            </a:r>
            <a:r>
              <a:rPr lang="en-US" sz="1000" dirty="0" err="1"/>
              <a:t>gensc.org</a:t>
            </a:r>
            <a:r>
              <a:rPr lang="en-US" sz="1000" dirty="0"/>
              <a:t>/</a:t>
            </a:r>
            <a:r>
              <a:rPr lang="en-US" sz="1000" dirty="0" err="1"/>
              <a:t>mixs</a:t>
            </a:r>
            <a:r>
              <a:rPr lang="en-US" sz="1000" dirty="0"/>
              <a:t>/</a:t>
            </a:r>
          </a:p>
        </p:txBody>
      </p:sp>
    </p:spTree>
    <p:extLst>
      <p:ext uri="{BB962C8B-B14F-4D97-AF65-F5344CB8AC3E}">
        <p14:creationId xmlns:p14="http://schemas.microsoft.com/office/powerpoint/2010/main" val="31145554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8D2F3-BD1F-AC46-AC68-B54D4F9AE117}"/>
              </a:ext>
            </a:extLst>
          </p:cNvPr>
          <p:cNvSpPr>
            <a:spLocks noGrp="1"/>
          </p:cNvSpPr>
          <p:nvPr>
            <p:ph type="title"/>
          </p:nvPr>
        </p:nvSpPr>
        <p:spPr/>
        <p:txBody>
          <a:bodyPr>
            <a:normAutofit fontScale="90000"/>
          </a:bodyPr>
          <a:lstStyle/>
          <a:p>
            <a:r>
              <a:rPr lang="en-US" dirty="0"/>
              <a:t>GitHub: </a:t>
            </a:r>
            <a:r>
              <a:rPr lang="en-US" sz="3100" dirty="0">
                <a:hlinkClick r:id="rId2"/>
              </a:rPr>
              <a:t>https://github.com/GenomicsStandardsConsortium/mixs</a:t>
            </a:r>
            <a:br>
              <a:rPr lang="en-US" dirty="0"/>
            </a:br>
            <a:endParaRPr lang="en-US" dirty="0"/>
          </a:p>
        </p:txBody>
      </p:sp>
      <p:sp>
        <p:nvSpPr>
          <p:cNvPr id="6" name="Content Placeholder 5">
            <a:extLst>
              <a:ext uri="{FF2B5EF4-FFF2-40B4-BE49-F238E27FC236}">
                <a16:creationId xmlns:a16="http://schemas.microsoft.com/office/drawing/2014/main" id="{F7387121-A92D-C644-B20C-D7571C76322B}"/>
              </a:ext>
            </a:extLst>
          </p:cNvPr>
          <p:cNvSpPr>
            <a:spLocks noGrp="1"/>
          </p:cNvSpPr>
          <p:nvPr>
            <p:ph idx="1"/>
          </p:nvPr>
        </p:nvSpPr>
        <p:spPr/>
        <p:txBody>
          <a:bodyPr/>
          <a:lstStyle/>
          <a:p>
            <a:endParaRPr lang="en-US" dirty="0"/>
          </a:p>
        </p:txBody>
      </p:sp>
      <p:pic>
        <p:nvPicPr>
          <p:cNvPr id="7" name="Content Placeholder 4">
            <a:extLst>
              <a:ext uri="{FF2B5EF4-FFF2-40B4-BE49-F238E27FC236}">
                <a16:creationId xmlns:a16="http://schemas.microsoft.com/office/drawing/2014/main" id="{ACDC9506-29E0-BC46-8BD2-1A9E554315C3}"/>
              </a:ext>
            </a:extLst>
          </p:cNvPr>
          <p:cNvPicPr>
            <a:picLocks noChangeAspect="1"/>
          </p:cNvPicPr>
          <p:nvPr/>
        </p:nvPicPr>
        <p:blipFill>
          <a:blip r:embed="rId3"/>
          <a:stretch>
            <a:fillRect/>
          </a:stretch>
        </p:blipFill>
        <p:spPr>
          <a:xfrm>
            <a:off x="2829698" y="1405514"/>
            <a:ext cx="7016578" cy="5191559"/>
          </a:xfrm>
          <a:prstGeom prst="rect">
            <a:avLst/>
          </a:prstGeom>
        </p:spPr>
      </p:pic>
    </p:spTree>
    <p:extLst>
      <p:ext uri="{BB962C8B-B14F-4D97-AF65-F5344CB8AC3E}">
        <p14:creationId xmlns:p14="http://schemas.microsoft.com/office/powerpoint/2010/main" val="2934629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6874-C4A2-C943-80AA-C3CA52E41187}"/>
              </a:ext>
            </a:extLst>
          </p:cNvPr>
          <p:cNvSpPr>
            <a:spLocks noGrp="1"/>
          </p:cNvSpPr>
          <p:nvPr>
            <p:ph type="title"/>
          </p:nvPr>
        </p:nvSpPr>
        <p:spPr/>
        <p:txBody>
          <a:bodyPr/>
          <a:lstStyle/>
          <a:p>
            <a:endParaRPr lang="en-US"/>
          </a:p>
        </p:txBody>
      </p:sp>
      <p:pic>
        <p:nvPicPr>
          <p:cNvPr id="11" name="Content Placeholder 10" descr="A screenshot of a social media post&#10;&#10;Description automatically generated">
            <a:extLst>
              <a:ext uri="{FF2B5EF4-FFF2-40B4-BE49-F238E27FC236}">
                <a16:creationId xmlns:a16="http://schemas.microsoft.com/office/drawing/2014/main" id="{5B2670D4-5EA8-9846-9BDB-E5A29C5D259D}"/>
              </a:ext>
            </a:extLst>
          </p:cNvPr>
          <p:cNvPicPr>
            <a:picLocks noGrp="1" noChangeAspect="1"/>
          </p:cNvPicPr>
          <p:nvPr>
            <p:ph idx="1"/>
          </p:nvPr>
        </p:nvPicPr>
        <p:blipFill>
          <a:blip r:embed="rId2"/>
          <a:stretch>
            <a:fillRect/>
          </a:stretch>
        </p:blipFill>
        <p:spPr>
          <a:xfrm>
            <a:off x="838200" y="1253331"/>
            <a:ext cx="5804584" cy="4351338"/>
          </a:xfrm>
        </p:spPr>
      </p:pic>
      <p:pic>
        <p:nvPicPr>
          <p:cNvPr id="7" name="Content Placeholder 4">
            <a:extLst>
              <a:ext uri="{FF2B5EF4-FFF2-40B4-BE49-F238E27FC236}">
                <a16:creationId xmlns:a16="http://schemas.microsoft.com/office/drawing/2014/main" id="{8420A572-7E35-AC4B-8B86-FD12BA5B0ED0}"/>
              </a:ext>
            </a:extLst>
          </p:cNvPr>
          <p:cNvPicPr>
            <a:picLocks noChangeAspect="1"/>
          </p:cNvPicPr>
          <p:nvPr/>
        </p:nvPicPr>
        <p:blipFill>
          <a:blip r:embed="rId3"/>
          <a:stretch>
            <a:fillRect/>
          </a:stretch>
        </p:blipFill>
        <p:spPr>
          <a:xfrm>
            <a:off x="7117730" y="1253331"/>
            <a:ext cx="4236070" cy="4351338"/>
          </a:xfrm>
          <a:prstGeom prst="rect">
            <a:avLst/>
          </a:prstGeom>
        </p:spPr>
      </p:pic>
      <p:sp>
        <p:nvSpPr>
          <p:cNvPr id="12" name="Rectangle 11">
            <a:extLst>
              <a:ext uri="{FF2B5EF4-FFF2-40B4-BE49-F238E27FC236}">
                <a16:creationId xmlns:a16="http://schemas.microsoft.com/office/drawing/2014/main" id="{578E866D-651D-D645-B283-0FA5B8286F3F}"/>
              </a:ext>
            </a:extLst>
          </p:cNvPr>
          <p:cNvSpPr/>
          <p:nvPr/>
        </p:nvSpPr>
        <p:spPr>
          <a:xfrm>
            <a:off x="6297827" y="6457890"/>
            <a:ext cx="6096000" cy="400110"/>
          </a:xfrm>
          <a:prstGeom prst="rect">
            <a:avLst/>
          </a:prstGeom>
        </p:spPr>
        <p:txBody>
          <a:bodyPr>
            <a:spAutoFit/>
          </a:bodyPr>
          <a:lstStyle/>
          <a:p>
            <a:r>
              <a:rPr lang="en-US" sz="1000" dirty="0" err="1"/>
              <a:t>Dheilly</a:t>
            </a:r>
            <a:r>
              <a:rPr lang="en-US" sz="1000" dirty="0"/>
              <a:t> NM, Martínez Martínez J, Rosario K, Brindley PJ, </a:t>
            </a:r>
            <a:r>
              <a:rPr lang="en-US" sz="1000" dirty="0" err="1"/>
              <a:t>Fichorova</a:t>
            </a:r>
            <a:r>
              <a:rPr lang="en-US" sz="1000" dirty="0"/>
              <a:t> RN, Kaye JZ, et al. (2019) Parasite microbiome project: Grand challenges. </a:t>
            </a:r>
            <a:r>
              <a:rPr lang="en-US" sz="1000" dirty="0" err="1"/>
              <a:t>PLoS</a:t>
            </a:r>
            <a:r>
              <a:rPr lang="en-US" sz="1000" dirty="0"/>
              <a:t> </a:t>
            </a:r>
            <a:r>
              <a:rPr lang="en-US" sz="1000" dirty="0" err="1"/>
              <a:t>Pathog</a:t>
            </a:r>
            <a:r>
              <a:rPr lang="en-US" sz="1000" dirty="0"/>
              <a:t> 15(10): e1008028. </a:t>
            </a:r>
          </a:p>
        </p:txBody>
      </p:sp>
    </p:spTree>
    <p:extLst>
      <p:ext uri="{BB962C8B-B14F-4D97-AF65-F5344CB8AC3E}">
        <p14:creationId xmlns:p14="http://schemas.microsoft.com/office/powerpoint/2010/main" val="1467627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A2CC0-344D-0E4E-BAE5-6A0104D073D0}"/>
              </a:ext>
            </a:extLst>
          </p:cNvPr>
          <p:cNvSpPr>
            <a:spLocks noGrp="1"/>
          </p:cNvSpPr>
          <p:nvPr>
            <p:ph type="title"/>
          </p:nvPr>
        </p:nvSpPr>
        <p:spPr/>
        <p:txBody>
          <a:bodyPr>
            <a:normAutofit/>
          </a:bodyPr>
          <a:lstStyle/>
          <a:p>
            <a:r>
              <a:rPr lang="en-US" dirty="0"/>
              <a:t>Numerous factors influence clinical microbiome experiment</a:t>
            </a:r>
          </a:p>
        </p:txBody>
      </p:sp>
      <p:pic>
        <p:nvPicPr>
          <p:cNvPr id="5" name="Content Placeholder 4" descr="A screenshot of a map&#10;&#10;Description automatically generated">
            <a:extLst>
              <a:ext uri="{FF2B5EF4-FFF2-40B4-BE49-F238E27FC236}">
                <a16:creationId xmlns:a16="http://schemas.microsoft.com/office/drawing/2014/main" id="{C897F3C3-06FC-FA40-912E-5057D2652372}"/>
              </a:ext>
            </a:extLst>
          </p:cNvPr>
          <p:cNvPicPr>
            <a:picLocks noGrp="1" noChangeAspect="1"/>
          </p:cNvPicPr>
          <p:nvPr>
            <p:ph idx="1"/>
          </p:nvPr>
        </p:nvPicPr>
        <p:blipFill>
          <a:blip r:embed="rId3"/>
          <a:stretch>
            <a:fillRect/>
          </a:stretch>
        </p:blipFill>
        <p:spPr>
          <a:xfrm>
            <a:off x="3027877" y="1690048"/>
            <a:ext cx="6136246" cy="4937760"/>
          </a:xfrm>
        </p:spPr>
      </p:pic>
      <p:sp>
        <p:nvSpPr>
          <p:cNvPr id="6" name="Rectangle 5">
            <a:extLst>
              <a:ext uri="{FF2B5EF4-FFF2-40B4-BE49-F238E27FC236}">
                <a16:creationId xmlns:a16="http://schemas.microsoft.com/office/drawing/2014/main" id="{D6EA917A-7CF7-2542-A3B4-0CF38F2BB3DE}"/>
              </a:ext>
            </a:extLst>
          </p:cNvPr>
          <p:cNvSpPr/>
          <p:nvPr/>
        </p:nvSpPr>
        <p:spPr>
          <a:xfrm>
            <a:off x="3759200" y="6627168"/>
            <a:ext cx="8547100" cy="230832"/>
          </a:xfrm>
          <a:prstGeom prst="rect">
            <a:avLst/>
          </a:prstGeom>
        </p:spPr>
        <p:txBody>
          <a:bodyPr wrap="square">
            <a:spAutoFit/>
          </a:bodyPr>
          <a:lstStyle/>
          <a:p>
            <a:r>
              <a:rPr lang="en-US" sz="900" b="0" i="0" dirty="0" err="1">
                <a:solidFill>
                  <a:srgbClr val="222222"/>
                </a:solidFill>
                <a:effectLst/>
              </a:rPr>
              <a:t>Allaband</a:t>
            </a:r>
            <a:r>
              <a:rPr lang="en-US" sz="900" b="0" i="0" dirty="0">
                <a:solidFill>
                  <a:srgbClr val="222222"/>
                </a:solidFill>
                <a:effectLst/>
              </a:rPr>
              <a:t>, Celeste, et al. "Microbiome 101: studying, analyzing, and interpreting gut microbiome data for clinicians." </a:t>
            </a:r>
            <a:r>
              <a:rPr lang="en-US" sz="900" b="0" i="1" dirty="0">
                <a:solidFill>
                  <a:srgbClr val="222222"/>
                </a:solidFill>
                <a:effectLst/>
              </a:rPr>
              <a:t>Clinical Gastroenterology and Hepatology</a:t>
            </a:r>
            <a:r>
              <a:rPr lang="en-US" sz="900" b="0" i="0" dirty="0">
                <a:solidFill>
                  <a:srgbClr val="222222"/>
                </a:solidFill>
                <a:effectLst/>
              </a:rPr>
              <a:t> 17.2 (2019): 218-230.</a:t>
            </a:r>
            <a:endParaRPr lang="en-US" sz="900" dirty="0"/>
          </a:p>
        </p:txBody>
      </p:sp>
    </p:spTree>
    <p:extLst>
      <p:ext uri="{BB962C8B-B14F-4D97-AF65-F5344CB8AC3E}">
        <p14:creationId xmlns:p14="http://schemas.microsoft.com/office/powerpoint/2010/main" val="33929824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FE7B6-DF6B-9D44-996D-58CC2FD149A5}"/>
              </a:ext>
            </a:extLst>
          </p:cNvPr>
          <p:cNvSpPr>
            <a:spLocks noGrp="1"/>
          </p:cNvSpPr>
          <p:nvPr>
            <p:ph type="title"/>
          </p:nvPr>
        </p:nvSpPr>
        <p:spPr>
          <a:xfrm>
            <a:off x="1491134" y="776099"/>
            <a:ext cx="7726923" cy="536573"/>
          </a:xfrm>
        </p:spPr>
        <p:txBody>
          <a:bodyPr>
            <a:noAutofit/>
          </a:bodyPr>
          <a:lstStyle/>
          <a:p>
            <a:r>
              <a:rPr lang="en-US" dirty="0" err="1"/>
              <a:t>Kit’ome</a:t>
            </a:r>
            <a:r>
              <a:rPr lang="en-US" dirty="0"/>
              <a:t> - Reagent microbiome </a:t>
            </a:r>
          </a:p>
        </p:txBody>
      </p:sp>
      <p:sp>
        <p:nvSpPr>
          <p:cNvPr id="3" name="Content Placeholder 2">
            <a:extLst>
              <a:ext uri="{FF2B5EF4-FFF2-40B4-BE49-F238E27FC236}">
                <a16:creationId xmlns:a16="http://schemas.microsoft.com/office/drawing/2014/main" id="{58592E70-D834-C54B-84D7-F85D02464D51}"/>
              </a:ext>
            </a:extLst>
          </p:cNvPr>
          <p:cNvSpPr>
            <a:spLocks noGrp="1"/>
          </p:cNvSpPr>
          <p:nvPr>
            <p:ph idx="1"/>
          </p:nvPr>
        </p:nvSpPr>
        <p:spPr/>
        <p:txBody>
          <a:bodyPr/>
          <a:lstStyle/>
          <a:p>
            <a:endParaRPr lang="en-US" dirty="0"/>
          </a:p>
        </p:txBody>
      </p:sp>
      <p:pic>
        <p:nvPicPr>
          <p:cNvPr id="4" name="Content Placeholder 4" descr="A screenshot of a cell phone&#10;&#10;Description automatically generated">
            <a:extLst>
              <a:ext uri="{FF2B5EF4-FFF2-40B4-BE49-F238E27FC236}">
                <a16:creationId xmlns:a16="http://schemas.microsoft.com/office/drawing/2014/main" id="{E8911CB2-450B-CC46-B084-CE930891935A}"/>
              </a:ext>
            </a:extLst>
          </p:cNvPr>
          <p:cNvPicPr>
            <a:picLocks noChangeAspect="1"/>
          </p:cNvPicPr>
          <p:nvPr/>
        </p:nvPicPr>
        <p:blipFill>
          <a:blip r:embed="rId2"/>
          <a:stretch>
            <a:fillRect/>
          </a:stretch>
        </p:blipFill>
        <p:spPr>
          <a:xfrm>
            <a:off x="7194549" y="4945209"/>
            <a:ext cx="4667251" cy="1366691"/>
          </a:xfrm>
          <a:prstGeom prst="rect">
            <a:avLst/>
          </a:prstGeom>
        </p:spPr>
      </p:pic>
      <p:pic>
        <p:nvPicPr>
          <p:cNvPr id="5" name="Content Placeholder 8" descr="A picture containing bird&#10;&#10;Description automatically generated">
            <a:extLst>
              <a:ext uri="{FF2B5EF4-FFF2-40B4-BE49-F238E27FC236}">
                <a16:creationId xmlns:a16="http://schemas.microsoft.com/office/drawing/2014/main" id="{E8D49165-EF69-8F4B-9455-D440545AA63C}"/>
              </a:ext>
            </a:extLst>
          </p:cNvPr>
          <p:cNvPicPr>
            <a:picLocks noChangeAspect="1"/>
          </p:cNvPicPr>
          <p:nvPr/>
        </p:nvPicPr>
        <p:blipFill>
          <a:blip r:embed="rId3"/>
          <a:stretch>
            <a:fillRect/>
          </a:stretch>
        </p:blipFill>
        <p:spPr>
          <a:xfrm>
            <a:off x="7198360" y="3528173"/>
            <a:ext cx="4663440" cy="1072971"/>
          </a:xfrm>
          <a:prstGeom prst="rect">
            <a:avLst/>
          </a:prstGeom>
        </p:spPr>
      </p:pic>
      <p:pic>
        <p:nvPicPr>
          <p:cNvPr id="6" name="Content Placeholder 12" descr="A screenshot of a cell phone&#10;&#10;Description automatically generated">
            <a:extLst>
              <a:ext uri="{FF2B5EF4-FFF2-40B4-BE49-F238E27FC236}">
                <a16:creationId xmlns:a16="http://schemas.microsoft.com/office/drawing/2014/main" id="{FFDD5E42-33CD-374C-B80C-833DC3A635EF}"/>
              </a:ext>
            </a:extLst>
          </p:cNvPr>
          <p:cNvPicPr>
            <a:picLocks noChangeAspect="1"/>
          </p:cNvPicPr>
          <p:nvPr/>
        </p:nvPicPr>
        <p:blipFill>
          <a:blip r:embed="rId4"/>
          <a:stretch>
            <a:fillRect/>
          </a:stretch>
        </p:blipFill>
        <p:spPr>
          <a:xfrm>
            <a:off x="7198360" y="1817821"/>
            <a:ext cx="4663440" cy="1429859"/>
          </a:xfrm>
          <a:prstGeom prst="rect">
            <a:avLst/>
          </a:prstGeom>
        </p:spPr>
      </p:pic>
      <p:pic>
        <p:nvPicPr>
          <p:cNvPr id="7" name="Content Placeholder 16">
            <a:extLst>
              <a:ext uri="{FF2B5EF4-FFF2-40B4-BE49-F238E27FC236}">
                <a16:creationId xmlns:a16="http://schemas.microsoft.com/office/drawing/2014/main" id="{C3F04A4D-D6DE-3B49-832C-6939E574B1BE}"/>
              </a:ext>
            </a:extLst>
          </p:cNvPr>
          <p:cNvPicPr>
            <a:picLocks noChangeAspect="1"/>
          </p:cNvPicPr>
          <p:nvPr/>
        </p:nvPicPr>
        <p:blipFill>
          <a:blip r:embed="rId5"/>
          <a:stretch>
            <a:fillRect/>
          </a:stretch>
        </p:blipFill>
        <p:spPr>
          <a:xfrm>
            <a:off x="2981329" y="2299350"/>
            <a:ext cx="3766907" cy="2566641"/>
          </a:xfrm>
          <a:prstGeom prst="rect">
            <a:avLst/>
          </a:prstGeom>
        </p:spPr>
      </p:pic>
      <p:pic>
        <p:nvPicPr>
          <p:cNvPr id="8" name="Content Placeholder 21">
            <a:extLst>
              <a:ext uri="{FF2B5EF4-FFF2-40B4-BE49-F238E27FC236}">
                <a16:creationId xmlns:a16="http://schemas.microsoft.com/office/drawing/2014/main" id="{00B7AB0C-F823-BD4E-8F28-0AA2CB47B2A6}"/>
              </a:ext>
            </a:extLst>
          </p:cNvPr>
          <p:cNvPicPr>
            <a:picLocks noChangeAspect="1"/>
          </p:cNvPicPr>
          <p:nvPr/>
        </p:nvPicPr>
        <p:blipFill>
          <a:blip r:embed="rId6"/>
          <a:stretch>
            <a:fillRect/>
          </a:stretch>
        </p:blipFill>
        <p:spPr>
          <a:xfrm>
            <a:off x="203097" y="2243441"/>
            <a:ext cx="2778233" cy="2569464"/>
          </a:xfrm>
          <a:prstGeom prst="rect">
            <a:avLst/>
          </a:prstGeom>
        </p:spPr>
      </p:pic>
    </p:spTree>
    <p:extLst>
      <p:ext uri="{BB962C8B-B14F-4D97-AF65-F5344CB8AC3E}">
        <p14:creationId xmlns:p14="http://schemas.microsoft.com/office/powerpoint/2010/main" val="22914593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8A98F-AE31-A943-A2F7-F0E2287AE702}"/>
              </a:ext>
            </a:extLst>
          </p:cNvPr>
          <p:cNvSpPr>
            <a:spLocks noGrp="1"/>
          </p:cNvSpPr>
          <p:nvPr>
            <p:ph type="title"/>
          </p:nvPr>
        </p:nvSpPr>
        <p:spPr>
          <a:xfrm>
            <a:off x="1556659" y="554712"/>
            <a:ext cx="7726923" cy="699952"/>
          </a:xfrm>
        </p:spPr>
        <p:txBody>
          <a:bodyPr>
            <a:normAutofit/>
          </a:bodyPr>
          <a:lstStyle/>
          <a:p>
            <a:r>
              <a:rPr lang="en-US" dirty="0" err="1"/>
              <a:t>Kit’ome</a:t>
            </a:r>
            <a:r>
              <a:rPr lang="en-US" dirty="0"/>
              <a:t> - Reagent microbiome </a:t>
            </a:r>
          </a:p>
        </p:txBody>
      </p:sp>
      <p:sp>
        <p:nvSpPr>
          <p:cNvPr id="27" name="Content Placeholder 26">
            <a:extLst>
              <a:ext uri="{FF2B5EF4-FFF2-40B4-BE49-F238E27FC236}">
                <a16:creationId xmlns:a16="http://schemas.microsoft.com/office/drawing/2014/main" id="{BF59827B-6959-834F-B771-894EB4D537DB}"/>
              </a:ext>
            </a:extLst>
          </p:cNvPr>
          <p:cNvSpPr>
            <a:spLocks noGrp="1"/>
          </p:cNvSpPr>
          <p:nvPr>
            <p:ph idx="1"/>
          </p:nvPr>
        </p:nvSpPr>
        <p:spPr>
          <a:xfrm>
            <a:off x="1556659" y="1619154"/>
            <a:ext cx="8632371" cy="1939645"/>
          </a:xfrm>
        </p:spPr>
        <p:txBody>
          <a:bodyPr>
            <a:normAutofit/>
          </a:bodyPr>
          <a:lstStyle/>
          <a:p>
            <a:r>
              <a:rPr lang="en-US" sz="2000" dirty="0"/>
              <a:t>Breast tissue from cancer patients and normal controls</a:t>
            </a:r>
          </a:p>
          <a:p>
            <a:pPr lvl="1"/>
            <a:r>
              <a:rPr lang="en-US" sz="1600" dirty="0"/>
              <a:t>Different abundances of </a:t>
            </a:r>
            <a:r>
              <a:rPr lang="en-US" sz="1600" dirty="0" err="1"/>
              <a:t>Methylobacterium</a:t>
            </a:r>
            <a:r>
              <a:rPr lang="en-US" sz="1600" dirty="0"/>
              <a:t> </a:t>
            </a:r>
            <a:r>
              <a:rPr lang="en-US" sz="1600" dirty="0" err="1"/>
              <a:t>radiotolerans</a:t>
            </a:r>
            <a:r>
              <a:rPr lang="en-US" sz="1600" dirty="0"/>
              <a:t> and </a:t>
            </a:r>
            <a:r>
              <a:rPr lang="en-US" sz="1600" dirty="0" err="1"/>
              <a:t>Sphingomonas</a:t>
            </a:r>
            <a:r>
              <a:rPr lang="en-US" sz="1600" dirty="0"/>
              <a:t> </a:t>
            </a:r>
            <a:r>
              <a:rPr lang="en-US" sz="1600" dirty="0" err="1"/>
              <a:t>yanoikuyae</a:t>
            </a:r>
            <a:r>
              <a:rPr lang="en-US" sz="1600" dirty="0"/>
              <a:t>. </a:t>
            </a:r>
          </a:p>
          <a:p>
            <a:pPr lvl="1"/>
            <a:r>
              <a:rPr lang="en-US" sz="1600" dirty="0" err="1"/>
              <a:t>Methylobacteriaceae</a:t>
            </a:r>
            <a:r>
              <a:rPr lang="en-US" sz="1600" dirty="0"/>
              <a:t> and </a:t>
            </a:r>
            <a:r>
              <a:rPr lang="en-US" sz="1600" dirty="0" err="1"/>
              <a:t>Shingomonadaceae</a:t>
            </a:r>
            <a:r>
              <a:rPr lang="en-US" sz="1600" dirty="0"/>
              <a:t> popped up in some of the DNA extraction kits. </a:t>
            </a:r>
          </a:p>
          <a:p>
            <a:r>
              <a:rPr lang="en-US" sz="2000" dirty="0" err="1"/>
              <a:t>Bradyrhizobium</a:t>
            </a:r>
            <a:r>
              <a:rPr lang="en-US" sz="2000" dirty="0"/>
              <a:t> enterica, in patients with a colitis syndrome.</a:t>
            </a:r>
          </a:p>
          <a:p>
            <a:pPr lvl="1"/>
            <a:r>
              <a:rPr lang="en-US" sz="2000" dirty="0" err="1"/>
              <a:t>Bradyrhizobium</a:t>
            </a:r>
            <a:r>
              <a:rPr lang="en-US" sz="2000" dirty="0"/>
              <a:t> were also detected in DNA extraction kits</a:t>
            </a:r>
          </a:p>
          <a:p>
            <a:pPr lvl="1"/>
            <a:endParaRPr lang="en-US" sz="2000" dirty="0"/>
          </a:p>
          <a:p>
            <a:endParaRPr lang="en-US" sz="2000" dirty="0"/>
          </a:p>
          <a:p>
            <a:endParaRPr lang="en-US" dirty="0"/>
          </a:p>
        </p:txBody>
      </p:sp>
      <p:pic>
        <p:nvPicPr>
          <p:cNvPr id="28" name="Content Placeholder 25">
            <a:extLst>
              <a:ext uri="{FF2B5EF4-FFF2-40B4-BE49-F238E27FC236}">
                <a16:creationId xmlns:a16="http://schemas.microsoft.com/office/drawing/2014/main" id="{5279A680-0222-9548-A7DE-16584593E8C4}"/>
              </a:ext>
            </a:extLst>
          </p:cNvPr>
          <p:cNvPicPr>
            <a:picLocks noChangeAspect="1"/>
          </p:cNvPicPr>
          <p:nvPr/>
        </p:nvPicPr>
        <p:blipFill>
          <a:blip r:embed="rId2"/>
          <a:stretch>
            <a:fillRect/>
          </a:stretch>
        </p:blipFill>
        <p:spPr>
          <a:xfrm>
            <a:off x="597872" y="4337734"/>
            <a:ext cx="5640368" cy="1694375"/>
          </a:xfrm>
          <a:prstGeom prst="rect">
            <a:avLst/>
          </a:prstGeom>
        </p:spPr>
      </p:pic>
      <p:pic>
        <p:nvPicPr>
          <p:cNvPr id="31" name="Picture 30" descr="A screenshot of a cell phone&#10;&#10;Description automatically generated">
            <a:extLst>
              <a:ext uri="{FF2B5EF4-FFF2-40B4-BE49-F238E27FC236}">
                <a16:creationId xmlns:a16="http://schemas.microsoft.com/office/drawing/2014/main" id="{60EBDD71-865F-DA43-A80F-9014271E2674}"/>
              </a:ext>
            </a:extLst>
          </p:cNvPr>
          <p:cNvPicPr>
            <a:picLocks noChangeAspect="1"/>
          </p:cNvPicPr>
          <p:nvPr/>
        </p:nvPicPr>
        <p:blipFill>
          <a:blip r:embed="rId3"/>
          <a:stretch>
            <a:fillRect/>
          </a:stretch>
        </p:blipFill>
        <p:spPr>
          <a:xfrm>
            <a:off x="6238240" y="3608753"/>
            <a:ext cx="4846320" cy="3152340"/>
          </a:xfrm>
          <a:prstGeom prst="rect">
            <a:avLst/>
          </a:prstGeom>
        </p:spPr>
      </p:pic>
    </p:spTree>
    <p:extLst>
      <p:ext uri="{BB962C8B-B14F-4D97-AF65-F5344CB8AC3E}">
        <p14:creationId xmlns:p14="http://schemas.microsoft.com/office/powerpoint/2010/main" val="7074622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58CE5-42B4-A449-B74B-1A0E9F669B0C}"/>
              </a:ext>
            </a:extLst>
          </p:cNvPr>
          <p:cNvSpPr>
            <a:spLocks noGrp="1"/>
          </p:cNvSpPr>
          <p:nvPr>
            <p:ph type="title"/>
          </p:nvPr>
        </p:nvSpPr>
        <p:spPr>
          <a:xfrm>
            <a:off x="1491134" y="550782"/>
            <a:ext cx="7726923" cy="544377"/>
          </a:xfrm>
        </p:spPr>
        <p:txBody>
          <a:bodyPr>
            <a:normAutofit fontScale="90000"/>
          </a:bodyPr>
          <a:lstStyle/>
          <a:p>
            <a:r>
              <a:rPr lang="en-US" b="1" dirty="0"/>
              <a:t>Well-to-Well Contamination</a:t>
            </a:r>
            <a:endParaRPr lang="en-US" dirty="0"/>
          </a:p>
        </p:txBody>
      </p:sp>
      <p:sp>
        <p:nvSpPr>
          <p:cNvPr id="3" name="Content Placeholder 2">
            <a:extLst>
              <a:ext uri="{FF2B5EF4-FFF2-40B4-BE49-F238E27FC236}">
                <a16:creationId xmlns:a16="http://schemas.microsoft.com/office/drawing/2014/main" id="{2CBD019A-3D2A-3847-8C7D-31AE0C080667}"/>
              </a:ext>
            </a:extLst>
          </p:cNvPr>
          <p:cNvSpPr>
            <a:spLocks noGrp="1"/>
          </p:cNvSpPr>
          <p:nvPr>
            <p:ph idx="1"/>
          </p:nvPr>
        </p:nvSpPr>
        <p:spPr>
          <a:xfrm>
            <a:off x="609601" y="1549400"/>
            <a:ext cx="6925161" cy="4775200"/>
          </a:xfrm>
        </p:spPr>
        <p:txBody>
          <a:bodyPr>
            <a:normAutofit fontScale="85000" lnSpcReduction="10000"/>
          </a:bodyPr>
          <a:lstStyle/>
          <a:p>
            <a:r>
              <a:rPr lang="en-US" dirty="0"/>
              <a:t>Decreased cost of 16S rRNA -&gt; Automation</a:t>
            </a:r>
          </a:p>
          <a:p>
            <a:r>
              <a:rPr lang="en-US" dirty="0"/>
              <a:t>Outsourced samples are always processed using High-throughput platforms. </a:t>
            </a:r>
          </a:p>
          <a:p>
            <a:r>
              <a:rPr lang="en-US" dirty="0"/>
              <a:t>Between-sample contamination is often neglected. </a:t>
            </a:r>
          </a:p>
          <a:p>
            <a:r>
              <a:rPr lang="en-US" dirty="0"/>
              <a:t>Study found </a:t>
            </a:r>
          </a:p>
          <a:p>
            <a:pPr lvl="1"/>
            <a:r>
              <a:rPr lang="en-US" dirty="0"/>
              <a:t>DNA extraction primary contamination. </a:t>
            </a:r>
          </a:p>
          <a:p>
            <a:pPr lvl="1"/>
            <a:r>
              <a:rPr lang="en-US" dirty="0"/>
              <a:t>Lesser extent during library preparation</a:t>
            </a:r>
          </a:p>
          <a:p>
            <a:pPr lvl="1"/>
            <a:r>
              <a:rPr lang="en-US" dirty="0"/>
              <a:t>Barcode leakage was negligible.</a:t>
            </a:r>
          </a:p>
          <a:p>
            <a:r>
              <a:rPr lang="en-US" dirty="0"/>
              <a:t>Recommendations:</a:t>
            </a:r>
          </a:p>
          <a:p>
            <a:pPr lvl="1"/>
            <a:r>
              <a:rPr lang="en-US" dirty="0"/>
              <a:t>Samples should be randomized across plates</a:t>
            </a:r>
          </a:p>
          <a:p>
            <a:pPr lvl="1"/>
            <a:r>
              <a:rPr lang="en-US" dirty="0"/>
              <a:t>Samples of similar biomasses should be processed together</a:t>
            </a:r>
          </a:p>
          <a:p>
            <a:pPr lvl="1"/>
            <a:r>
              <a:rPr lang="en-US" dirty="0"/>
              <a:t>Manual single-tube extractions or hybrid plate-based cleanups should be employed.</a:t>
            </a:r>
          </a:p>
        </p:txBody>
      </p:sp>
      <p:sp>
        <p:nvSpPr>
          <p:cNvPr id="4" name="Rectangle 3">
            <a:extLst>
              <a:ext uri="{FF2B5EF4-FFF2-40B4-BE49-F238E27FC236}">
                <a16:creationId xmlns:a16="http://schemas.microsoft.com/office/drawing/2014/main" id="{21E911A2-EB1A-DD49-A49D-48BA3AF85E23}"/>
              </a:ext>
            </a:extLst>
          </p:cNvPr>
          <p:cNvSpPr/>
          <p:nvPr/>
        </p:nvSpPr>
        <p:spPr>
          <a:xfrm>
            <a:off x="4865916" y="6627168"/>
            <a:ext cx="7326085" cy="230832"/>
          </a:xfrm>
          <a:prstGeom prst="rect">
            <a:avLst/>
          </a:prstGeom>
        </p:spPr>
        <p:txBody>
          <a:bodyPr wrap="square">
            <a:spAutoFit/>
          </a:bodyPr>
          <a:lstStyle/>
          <a:p>
            <a:r>
              <a:rPr lang="en-US" sz="900" dirty="0">
                <a:solidFill>
                  <a:srgbClr val="000000"/>
                </a:solidFill>
                <a:latin typeface="Helvetica" pitchFamily="2" charset="0"/>
              </a:rPr>
              <a:t>J. J. </a:t>
            </a:r>
            <a:r>
              <a:rPr lang="en-US" sz="900" dirty="0" err="1">
                <a:solidFill>
                  <a:srgbClr val="000000"/>
                </a:solidFill>
                <a:latin typeface="Helvetica" pitchFamily="2" charset="0"/>
              </a:rPr>
              <a:t>Minich</a:t>
            </a:r>
            <a:r>
              <a:rPr lang="en-US" sz="900" i="1" dirty="0">
                <a:solidFill>
                  <a:srgbClr val="000000"/>
                </a:solidFill>
                <a:latin typeface="Helvetica" pitchFamily="2" charset="0"/>
              </a:rPr>
              <a:t> et al.</a:t>
            </a:r>
            <a:r>
              <a:rPr lang="en-US" sz="900" dirty="0">
                <a:solidFill>
                  <a:srgbClr val="000000"/>
                </a:solidFill>
                <a:latin typeface="Helvetica" pitchFamily="2" charset="0"/>
              </a:rPr>
              <a:t>, Quantifying and Understanding Well-to-Well Contamination in Microbiome Research. </a:t>
            </a:r>
            <a:r>
              <a:rPr lang="en-US" sz="900" i="1" dirty="0" err="1">
                <a:solidFill>
                  <a:srgbClr val="000000"/>
                </a:solidFill>
                <a:latin typeface="Helvetica" pitchFamily="2" charset="0"/>
              </a:rPr>
              <a:t>mSystems</a:t>
            </a:r>
            <a:r>
              <a:rPr lang="en-US" sz="900" dirty="0">
                <a:solidFill>
                  <a:srgbClr val="000000"/>
                </a:solidFill>
                <a:latin typeface="Helvetica" pitchFamily="2" charset="0"/>
              </a:rPr>
              <a:t> </a:t>
            </a:r>
            <a:r>
              <a:rPr lang="en-US" sz="900" b="1" dirty="0">
                <a:solidFill>
                  <a:srgbClr val="000000"/>
                </a:solidFill>
                <a:latin typeface="Helvetica" pitchFamily="2" charset="0"/>
              </a:rPr>
              <a:t>4</a:t>
            </a:r>
            <a:r>
              <a:rPr lang="en-US" sz="900" dirty="0">
                <a:solidFill>
                  <a:srgbClr val="000000"/>
                </a:solidFill>
                <a:latin typeface="Helvetica" pitchFamily="2" charset="0"/>
              </a:rPr>
              <a:t>, e00186-00119 (2019).</a:t>
            </a:r>
          </a:p>
        </p:txBody>
      </p:sp>
      <p:pic>
        <p:nvPicPr>
          <p:cNvPr id="9" name="Picture 8" descr="A picture containing crossword, text&#10;&#10;Description automatically generated">
            <a:extLst>
              <a:ext uri="{FF2B5EF4-FFF2-40B4-BE49-F238E27FC236}">
                <a16:creationId xmlns:a16="http://schemas.microsoft.com/office/drawing/2014/main" id="{EF4301AA-A0EE-0048-9FBB-3C56EAC27E81}"/>
              </a:ext>
            </a:extLst>
          </p:cNvPr>
          <p:cNvPicPr>
            <a:picLocks noChangeAspect="1"/>
          </p:cNvPicPr>
          <p:nvPr/>
        </p:nvPicPr>
        <p:blipFill>
          <a:blip r:embed="rId2"/>
          <a:stretch>
            <a:fillRect/>
          </a:stretch>
        </p:blipFill>
        <p:spPr>
          <a:xfrm>
            <a:off x="7534761" y="1549400"/>
            <a:ext cx="4543744" cy="4351339"/>
          </a:xfrm>
          <a:prstGeom prst="rect">
            <a:avLst/>
          </a:prstGeom>
        </p:spPr>
      </p:pic>
    </p:spTree>
    <p:extLst>
      <p:ext uri="{BB962C8B-B14F-4D97-AF65-F5344CB8AC3E}">
        <p14:creationId xmlns:p14="http://schemas.microsoft.com/office/powerpoint/2010/main" val="231716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AF02A-B26C-CE46-B0E3-16799C4BB6A3}"/>
              </a:ext>
            </a:extLst>
          </p:cNvPr>
          <p:cNvSpPr>
            <a:spLocks noGrp="1"/>
          </p:cNvSpPr>
          <p:nvPr>
            <p:ph type="title"/>
          </p:nvPr>
        </p:nvSpPr>
        <p:spPr>
          <a:xfrm>
            <a:off x="1481488" y="566645"/>
            <a:ext cx="10983685" cy="569324"/>
          </a:xfrm>
        </p:spPr>
        <p:txBody>
          <a:bodyPr>
            <a:normAutofit fontScale="90000"/>
          </a:bodyPr>
          <a:lstStyle/>
          <a:p>
            <a:r>
              <a:rPr lang="en-US" dirty="0"/>
              <a:t>Need for Controls – Blanks &amp; Mock</a:t>
            </a:r>
          </a:p>
        </p:txBody>
      </p:sp>
      <p:sp>
        <p:nvSpPr>
          <p:cNvPr id="3" name="Content Placeholder 2">
            <a:extLst>
              <a:ext uri="{FF2B5EF4-FFF2-40B4-BE49-F238E27FC236}">
                <a16:creationId xmlns:a16="http://schemas.microsoft.com/office/drawing/2014/main" id="{85ECC677-6847-6D48-ABCD-144EF4FBBC6F}"/>
              </a:ext>
            </a:extLst>
          </p:cNvPr>
          <p:cNvSpPr>
            <a:spLocks noGrp="1"/>
          </p:cNvSpPr>
          <p:nvPr>
            <p:ph idx="1"/>
          </p:nvPr>
        </p:nvSpPr>
        <p:spPr>
          <a:xfrm>
            <a:off x="604158" y="1621973"/>
            <a:ext cx="10983685" cy="4582884"/>
          </a:xfrm>
        </p:spPr>
        <p:txBody>
          <a:bodyPr>
            <a:normAutofit lnSpcReduction="10000"/>
          </a:bodyPr>
          <a:lstStyle/>
          <a:p>
            <a:r>
              <a:rPr lang="en-US" dirty="0"/>
              <a:t>Positive or Mock Community control </a:t>
            </a:r>
          </a:p>
          <a:p>
            <a:pPr lvl="1"/>
            <a:r>
              <a:rPr lang="en-US" dirty="0"/>
              <a:t>To assess sequencing error rate</a:t>
            </a:r>
          </a:p>
          <a:p>
            <a:r>
              <a:rPr lang="en-US" dirty="0"/>
              <a:t>Negative or water extraction sample.</a:t>
            </a:r>
          </a:p>
          <a:p>
            <a:pPr lvl="1"/>
            <a:r>
              <a:rPr lang="en-US" dirty="0"/>
              <a:t>Essential for low biomass samples</a:t>
            </a:r>
          </a:p>
          <a:p>
            <a:pPr lvl="1"/>
            <a:r>
              <a:rPr lang="en-US" dirty="0"/>
              <a:t>Probably a good idea for high biomass samples</a:t>
            </a:r>
          </a:p>
          <a:p>
            <a:r>
              <a:rPr lang="en-US" dirty="0"/>
              <a:t>Airborne contaminants.</a:t>
            </a:r>
          </a:p>
          <a:p>
            <a:r>
              <a:rPr lang="en-US" dirty="0"/>
              <a:t>Autoclave does not kill DNA.</a:t>
            </a:r>
          </a:p>
          <a:p>
            <a:endParaRPr lang="en-US" dirty="0"/>
          </a:p>
          <a:p>
            <a:pPr marL="0" indent="0">
              <a:buNone/>
            </a:pPr>
            <a:r>
              <a:rPr lang="en-US" dirty="0"/>
              <a:t>Avoid simplistic removals of taxa or operational taxonomic units (OTUs) appearing in negative controls – The contaminant could be </a:t>
            </a:r>
            <a:r>
              <a:rPr lang="en-US" dirty="0">
                <a:solidFill>
                  <a:srgbClr val="FF0000"/>
                </a:solidFill>
              </a:rPr>
              <a:t>real</a:t>
            </a:r>
            <a:r>
              <a:rPr lang="en-US" dirty="0"/>
              <a:t>. </a:t>
            </a:r>
          </a:p>
        </p:txBody>
      </p:sp>
    </p:spTree>
    <p:extLst>
      <p:ext uri="{BB962C8B-B14F-4D97-AF65-F5344CB8AC3E}">
        <p14:creationId xmlns:p14="http://schemas.microsoft.com/office/powerpoint/2010/main" val="19672364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3EA7D-666B-2942-85DF-9813345BE9DA}"/>
              </a:ext>
            </a:extLst>
          </p:cNvPr>
          <p:cNvSpPr>
            <a:spLocks noGrp="1"/>
          </p:cNvSpPr>
          <p:nvPr>
            <p:ph type="title"/>
          </p:nvPr>
        </p:nvSpPr>
        <p:spPr>
          <a:xfrm>
            <a:off x="1478777" y="476060"/>
            <a:ext cx="7726923" cy="600347"/>
          </a:xfrm>
        </p:spPr>
        <p:txBody>
          <a:bodyPr>
            <a:normAutofit fontScale="90000"/>
          </a:bodyPr>
          <a:lstStyle/>
          <a:p>
            <a:r>
              <a:rPr lang="en-US" dirty="0"/>
              <a:t>Batch Effect – Run Preparation</a:t>
            </a:r>
          </a:p>
        </p:txBody>
      </p:sp>
      <p:sp>
        <p:nvSpPr>
          <p:cNvPr id="3" name="Content Placeholder 2">
            <a:extLst>
              <a:ext uri="{FF2B5EF4-FFF2-40B4-BE49-F238E27FC236}">
                <a16:creationId xmlns:a16="http://schemas.microsoft.com/office/drawing/2014/main" id="{172E543D-6EA8-6F4F-A79F-C7502E21BD28}"/>
              </a:ext>
            </a:extLst>
          </p:cNvPr>
          <p:cNvSpPr>
            <a:spLocks noGrp="1"/>
          </p:cNvSpPr>
          <p:nvPr>
            <p:ph idx="1"/>
          </p:nvPr>
        </p:nvSpPr>
        <p:spPr>
          <a:xfrm>
            <a:off x="604157" y="1453685"/>
            <a:ext cx="10983685" cy="4220308"/>
          </a:xfrm>
        </p:spPr>
        <p:txBody>
          <a:bodyPr>
            <a:normAutofit fontScale="70000" lnSpcReduction="20000"/>
          </a:bodyPr>
          <a:lstStyle/>
          <a:p>
            <a:r>
              <a:rPr lang="en-US" dirty="0"/>
              <a:t>Do not just sequence samples as they come. </a:t>
            </a:r>
          </a:p>
          <a:p>
            <a:endParaRPr lang="en-US" dirty="0"/>
          </a:p>
          <a:p>
            <a:r>
              <a:rPr lang="en-US" dirty="0"/>
              <a:t>Human Microbiome Project</a:t>
            </a:r>
          </a:p>
          <a:p>
            <a:pPr lvl="1"/>
            <a:r>
              <a:rPr lang="en-US" dirty="0"/>
              <a:t>Largest signal in that study was where the DNA extractions were done - St. Louis or Houston (Regional effect on the microbiome?)</a:t>
            </a:r>
          </a:p>
          <a:p>
            <a:pPr lvl="1"/>
            <a:r>
              <a:rPr lang="en-US" dirty="0"/>
              <a:t>Geographic region was perfectly confounded with who did the sampling, extractions, amplifications, and sequencing.</a:t>
            </a:r>
          </a:p>
          <a:p>
            <a:r>
              <a:rPr lang="en-US" dirty="0"/>
              <a:t>Salter et. al, found that the differences they observed were due to differences in the contaminants that were present in the DNA extraction kits that they used. </a:t>
            </a:r>
          </a:p>
          <a:p>
            <a:pPr lvl="1"/>
            <a:r>
              <a:rPr lang="en-US" dirty="0"/>
              <a:t>Two batches of extractions used different lots of extraction kits</a:t>
            </a:r>
          </a:p>
          <a:p>
            <a:pPr lvl="1"/>
            <a:r>
              <a:rPr lang="en-US" dirty="0"/>
              <a:t>Treatment groups were confounded with the DNA extraction kit lots</a:t>
            </a:r>
          </a:p>
          <a:p>
            <a:pPr lvl="1"/>
            <a:endParaRPr lang="en-US" dirty="0"/>
          </a:p>
          <a:p>
            <a:r>
              <a:rPr lang="en-US" dirty="0"/>
              <a:t>Wait until you have all of your samples.</a:t>
            </a:r>
          </a:p>
          <a:p>
            <a:r>
              <a:rPr lang="en-US" dirty="0"/>
              <a:t>Either randomize the samples or thoughtfully block your samples.  </a:t>
            </a:r>
          </a:p>
          <a:p>
            <a:pPr lvl="1"/>
            <a:r>
              <a:rPr lang="en-US" dirty="0"/>
              <a:t>So that treatment groups are evenly represented across your extraction sets and sequencing runs. </a:t>
            </a:r>
          </a:p>
        </p:txBody>
      </p:sp>
      <p:sp>
        <p:nvSpPr>
          <p:cNvPr id="4" name="Rectangle 3">
            <a:extLst>
              <a:ext uri="{FF2B5EF4-FFF2-40B4-BE49-F238E27FC236}">
                <a16:creationId xmlns:a16="http://schemas.microsoft.com/office/drawing/2014/main" id="{F49AE24A-730A-B24A-9210-2095346AF20A}"/>
              </a:ext>
            </a:extLst>
          </p:cNvPr>
          <p:cNvSpPr/>
          <p:nvPr/>
        </p:nvSpPr>
        <p:spPr>
          <a:xfrm>
            <a:off x="4559301" y="6627168"/>
            <a:ext cx="7632700" cy="230832"/>
          </a:xfrm>
          <a:prstGeom prst="rect">
            <a:avLst/>
          </a:prstGeom>
        </p:spPr>
        <p:txBody>
          <a:bodyPr wrap="square">
            <a:spAutoFit/>
          </a:bodyPr>
          <a:lstStyle/>
          <a:p>
            <a:r>
              <a:rPr lang="en-US" sz="900" dirty="0">
                <a:solidFill>
                  <a:srgbClr val="333333"/>
                </a:solidFill>
                <a:latin typeface="Europa"/>
              </a:rPr>
              <a:t>Salter, S.J., Cox, M.J., </a:t>
            </a:r>
            <a:r>
              <a:rPr lang="en-US" sz="900" dirty="0" err="1">
                <a:solidFill>
                  <a:srgbClr val="333333"/>
                </a:solidFill>
                <a:latin typeface="Europa"/>
              </a:rPr>
              <a:t>Turek</a:t>
            </a:r>
            <a:r>
              <a:rPr lang="en-US" sz="900" dirty="0">
                <a:solidFill>
                  <a:srgbClr val="333333"/>
                </a:solidFill>
                <a:latin typeface="Europa"/>
              </a:rPr>
              <a:t>, E.M. </a:t>
            </a:r>
            <a:r>
              <a:rPr lang="en-US" sz="900" i="1" dirty="0">
                <a:solidFill>
                  <a:srgbClr val="333333"/>
                </a:solidFill>
                <a:latin typeface="Europa"/>
              </a:rPr>
              <a:t>et al.</a:t>
            </a:r>
            <a:r>
              <a:rPr lang="en-US" sz="900" dirty="0">
                <a:solidFill>
                  <a:srgbClr val="333333"/>
                </a:solidFill>
                <a:latin typeface="Europa"/>
              </a:rPr>
              <a:t> Reagent and laboratory contamination can critically impact sequence-based microbiome analyses. </a:t>
            </a:r>
            <a:r>
              <a:rPr lang="en-US" sz="900" i="1" dirty="0">
                <a:solidFill>
                  <a:srgbClr val="333333"/>
                </a:solidFill>
                <a:latin typeface="Europa"/>
              </a:rPr>
              <a:t>BMC Biol</a:t>
            </a:r>
            <a:r>
              <a:rPr lang="en-US" sz="900" dirty="0">
                <a:solidFill>
                  <a:srgbClr val="333333"/>
                </a:solidFill>
                <a:latin typeface="Europa"/>
              </a:rPr>
              <a:t> </a:t>
            </a:r>
            <a:r>
              <a:rPr lang="en-US" sz="900" b="1" dirty="0">
                <a:solidFill>
                  <a:srgbClr val="333333"/>
                </a:solidFill>
                <a:latin typeface="Europa"/>
              </a:rPr>
              <a:t>12, </a:t>
            </a:r>
            <a:r>
              <a:rPr lang="en-US" sz="900" dirty="0">
                <a:solidFill>
                  <a:srgbClr val="333333"/>
                </a:solidFill>
                <a:latin typeface="Europa"/>
              </a:rPr>
              <a:t>87 (2014)</a:t>
            </a:r>
            <a:endParaRPr lang="en-US" sz="900" dirty="0"/>
          </a:p>
        </p:txBody>
      </p:sp>
      <p:sp>
        <p:nvSpPr>
          <p:cNvPr id="5" name="Rectangle 4">
            <a:extLst>
              <a:ext uri="{FF2B5EF4-FFF2-40B4-BE49-F238E27FC236}">
                <a16:creationId xmlns:a16="http://schemas.microsoft.com/office/drawing/2014/main" id="{5D1B29B9-F7FD-7141-8818-E09A364CFEAF}"/>
              </a:ext>
            </a:extLst>
          </p:cNvPr>
          <p:cNvSpPr/>
          <p:nvPr/>
        </p:nvSpPr>
        <p:spPr>
          <a:xfrm>
            <a:off x="1816101" y="6471504"/>
            <a:ext cx="10375900" cy="230832"/>
          </a:xfrm>
          <a:prstGeom prst="rect">
            <a:avLst/>
          </a:prstGeom>
        </p:spPr>
        <p:txBody>
          <a:bodyPr wrap="square">
            <a:spAutoFit/>
          </a:bodyPr>
          <a:lstStyle/>
          <a:p>
            <a:r>
              <a:rPr lang="en-US" sz="900" dirty="0"/>
              <a:t>Turner P, Turner C, </a:t>
            </a:r>
            <a:r>
              <a:rPr lang="en-US" sz="900" dirty="0" err="1"/>
              <a:t>Jankhot</a:t>
            </a:r>
            <a:r>
              <a:rPr lang="en-US" sz="900" dirty="0"/>
              <a:t> A, Helen N, Lee SJ, et al. (2012) A Longitudinal Study of Streptococcus pneumoniae Carriage in a Cohort of Infants and Their Mothers on the Thailand-Myanmar Border. PLOS ONE 7(5): e38271.</a:t>
            </a:r>
          </a:p>
        </p:txBody>
      </p:sp>
    </p:spTree>
    <p:extLst>
      <p:ext uri="{BB962C8B-B14F-4D97-AF65-F5344CB8AC3E}">
        <p14:creationId xmlns:p14="http://schemas.microsoft.com/office/powerpoint/2010/main" val="486401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4AB91-5F3B-0046-9161-0233AF765D16}"/>
              </a:ext>
            </a:extLst>
          </p:cNvPr>
          <p:cNvSpPr>
            <a:spLocks noGrp="1"/>
          </p:cNvSpPr>
          <p:nvPr>
            <p:ph type="title"/>
          </p:nvPr>
        </p:nvSpPr>
        <p:spPr>
          <a:xfrm>
            <a:off x="1513115" y="340862"/>
            <a:ext cx="10994571" cy="1143000"/>
          </a:xfrm>
        </p:spPr>
        <p:txBody>
          <a:bodyPr>
            <a:normAutofit fontScale="90000"/>
          </a:bodyPr>
          <a:lstStyle/>
          <a:p>
            <a:r>
              <a:rPr lang="en-US" dirty="0"/>
              <a:t>Random sampling can lead to spurious conclusions in longitudinal studies.</a:t>
            </a:r>
          </a:p>
        </p:txBody>
      </p:sp>
      <p:sp>
        <p:nvSpPr>
          <p:cNvPr id="12" name="Content Placeholder 11">
            <a:extLst>
              <a:ext uri="{FF2B5EF4-FFF2-40B4-BE49-F238E27FC236}">
                <a16:creationId xmlns:a16="http://schemas.microsoft.com/office/drawing/2014/main" id="{63F0A561-E7A4-A444-8F7F-730B05074B3C}"/>
              </a:ext>
            </a:extLst>
          </p:cNvPr>
          <p:cNvSpPr>
            <a:spLocks noGrp="1"/>
          </p:cNvSpPr>
          <p:nvPr>
            <p:ph idx="1"/>
          </p:nvPr>
        </p:nvSpPr>
        <p:spPr>
          <a:xfrm>
            <a:off x="838201" y="1825625"/>
            <a:ext cx="5381625" cy="4351339"/>
          </a:xfrm>
        </p:spPr>
        <p:txBody>
          <a:bodyPr>
            <a:normAutofit/>
          </a:bodyPr>
          <a:lstStyle/>
          <a:p>
            <a:r>
              <a:rPr lang="en-US" sz="2000" dirty="0"/>
              <a:t>Measurements of microbiota can differ substantially from the underlying true community structure.</a:t>
            </a:r>
          </a:p>
          <a:p>
            <a:r>
              <a:rPr lang="en-US" sz="2000" dirty="0"/>
              <a:t>DNA of samples are randomly selected, processed, and then included in the subsequent step. </a:t>
            </a:r>
          </a:p>
          <a:p>
            <a:r>
              <a:rPr lang="en-US" sz="2000" dirty="0"/>
              <a:t>The randomness of this data generation process introduces uncertainty into microbiome measurements.</a:t>
            </a:r>
          </a:p>
          <a:p>
            <a:r>
              <a:rPr lang="en-US" sz="2000" dirty="0"/>
              <a:t>Technical variation from sample processing can influence ex vivo microbiota dynamics, accounting for 76% of community variation on hourly timescales.</a:t>
            </a:r>
          </a:p>
          <a:p>
            <a:endParaRPr lang="en-US" sz="2000" dirty="0"/>
          </a:p>
          <a:p>
            <a:endParaRPr lang="en-US" sz="2000" dirty="0"/>
          </a:p>
        </p:txBody>
      </p:sp>
      <p:sp>
        <p:nvSpPr>
          <p:cNvPr id="4" name="TextBox 3">
            <a:extLst>
              <a:ext uri="{FF2B5EF4-FFF2-40B4-BE49-F238E27FC236}">
                <a16:creationId xmlns:a16="http://schemas.microsoft.com/office/drawing/2014/main" id="{28B217A9-E529-0143-B9C4-C7B72C0F5710}"/>
              </a:ext>
            </a:extLst>
          </p:cNvPr>
          <p:cNvSpPr txBox="1"/>
          <p:nvPr/>
        </p:nvSpPr>
        <p:spPr>
          <a:xfrm>
            <a:off x="4051302" y="6652568"/>
            <a:ext cx="8244565" cy="230832"/>
          </a:xfrm>
          <a:prstGeom prst="rect">
            <a:avLst/>
          </a:prstGeom>
          <a:noFill/>
        </p:spPr>
        <p:txBody>
          <a:bodyPr wrap="none" rtlCol="0">
            <a:spAutoFit/>
          </a:bodyPr>
          <a:lstStyle/>
          <a:p>
            <a:r>
              <a:rPr lang="en-US" sz="900" dirty="0"/>
              <a:t>Silverman, J.D., Durand, H.K., Bloom, R.J. </a:t>
            </a:r>
            <a:r>
              <a:rPr lang="en-US" sz="900" i="1" dirty="0"/>
              <a:t>et al.</a:t>
            </a:r>
            <a:r>
              <a:rPr lang="en-US" sz="900" dirty="0"/>
              <a:t> Dynamic linear models guide design and analysis of microbiota studies within artificial human guts. </a:t>
            </a:r>
            <a:r>
              <a:rPr lang="en-US" sz="900" i="1" dirty="0"/>
              <a:t>Microbiome</a:t>
            </a:r>
            <a:r>
              <a:rPr lang="en-US" sz="900" dirty="0"/>
              <a:t> </a:t>
            </a:r>
            <a:r>
              <a:rPr lang="en-US" sz="900" b="1" dirty="0"/>
              <a:t>6, </a:t>
            </a:r>
            <a:r>
              <a:rPr lang="en-US" sz="900" dirty="0"/>
              <a:t>202 (2018)</a:t>
            </a:r>
          </a:p>
        </p:txBody>
      </p:sp>
      <p:pic>
        <p:nvPicPr>
          <p:cNvPr id="11" name="Content Placeholder 5">
            <a:extLst>
              <a:ext uri="{FF2B5EF4-FFF2-40B4-BE49-F238E27FC236}">
                <a16:creationId xmlns:a16="http://schemas.microsoft.com/office/drawing/2014/main" id="{D02292A3-57C9-4143-8275-7E86B2629FD4}"/>
              </a:ext>
            </a:extLst>
          </p:cNvPr>
          <p:cNvPicPr>
            <a:picLocks noChangeAspect="1"/>
          </p:cNvPicPr>
          <p:nvPr/>
        </p:nvPicPr>
        <p:blipFill>
          <a:blip r:embed="rId2"/>
          <a:stretch>
            <a:fillRect/>
          </a:stretch>
        </p:blipFill>
        <p:spPr>
          <a:xfrm>
            <a:off x="6219826" y="1930629"/>
            <a:ext cx="5670551" cy="2234972"/>
          </a:xfrm>
          <a:prstGeom prst="rect">
            <a:avLst/>
          </a:prstGeom>
        </p:spPr>
      </p:pic>
      <p:pic>
        <p:nvPicPr>
          <p:cNvPr id="15" name="Picture 14" descr="A close up of a map&#10;&#10;Description automatically generated">
            <a:extLst>
              <a:ext uri="{FF2B5EF4-FFF2-40B4-BE49-F238E27FC236}">
                <a16:creationId xmlns:a16="http://schemas.microsoft.com/office/drawing/2014/main" id="{3449CAFC-92D7-EF45-9C27-0838D8BB1707}"/>
              </a:ext>
            </a:extLst>
          </p:cNvPr>
          <p:cNvPicPr>
            <a:picLocks noChangeAspect="1"/>
          </p:cNvPicPr>
          <p:nvPr/>
        </p:nvPicPr>
        <p:blipFill rotWithShape="1">
          <a:blip r:embed="rId3"/>
          <a:srcRect t="3678"/>
          <a:stretch/>
        </p:blipFill>
        <p:spPr>
          <a:xfrm>
            <a:off x="6905542" y="4270603"/>
            <a:ext cx="4299119" cy="2246535"/>
          </a:xfrm>
          <a:prstGeom prst="rect">
            <a:avLst/>
          </a:prstGeom>
        </p:spPr>
      </p:pic>
      <p:sp>
        <p:nvSpPr>
          <p:cNvPr id="16" name="Rectangle 15">
            <a:extLst>
              <a:ext uri="{FF2B5EF4-FFF2-40B4-BE49-F238E27FC236}">
                <a16:creationId xmlns:a16="http://schemas.microsoft.com/office/drawing/2014/main" id="{3E86C5F9-F0AE-3940-9A16-6CBD04FDC948}"/>
              </a:ext>
            </a:extLst>
          </p:cNvPr>
          <p:cNvSpPr/>
          <p:nvPr/>
        </p:nvSpPr>
        <p:spPr>
          <a:xfrm>
            <a:off x="8242301" y="6492875"/>
            <a:ext cx="3949700" cy="230832"/>
          </a:xfrm>
          <a:prstGeom prst="rect">
            <a:avLst/>
          </a:prstGeom>
        </p:spPr>
        <p:txBody>
          <a:bodyPr wrap="square">
            <a:spAutoFit/>
          </a:bodyPr>
          <a:lstStyle/>
          <a:p>
            <a:r>
              <a:rPr lang="en-US" sz="900" dirty="0">
                <a:hlinkClick r:id="rId4"/>
              </a:rPr>
              <a:t>https://drive.google.com/file/d/1U36NyMinKAm1R2rwgRb0fJUFVHbeYS9J/view</a:t>
            </a:r>
            <a:endParaRPr lang="en-US" sz="900" dirty="0"/>
          </a:p>
        </p:txBody>
      </p:sp>
    </p:spTree>
    <p:extLst>
      <p:ext uri="{BB962C8B-B14F-4D97-AF65-F5344CB8AC3E}">
        <p14:creationId xmlns:p14="http://schemas.microsoft.com/office/powerpoint/2010/main" val="6178761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DBBF1-3A73-324F-A581-7CAC06DD0AD3}"/>
              </a:ext>
            </a:extLst>
          </p:cNvPr>
          <p:cNvSpPr>
            <a:spLocks noGrp="1"/>
          </p:cNvSpPr>
          <p:nvPr>
            <p:ph type="title"/>
          </p:nvPr>
        </p:nvSpPr>
        <p:spPr>
          <a:xfrm>
            <a:off x="1500757" y="369817"/>
            <a:ext cx="10691243" cy="1143000"/>
          </a:xfrm>
        </p:spPr>
        <p:txBody>
          <a:bodyPr>
            <a:noAutofit/>
          </a:bodyPr>
          <a:lstStyle/>
          <a:p>
            <a:r>
              <a:rPr lang="en-US" dirty="0"/>
              <a:t>Microbiome diversity is influenced by chance encounters</a:t>
            </a:r>
          </a:p>
        </p:txBody>
      </p:sp>
      <p:sp>
        <p:nvSpPr>
          <p:cNvPr id="3" name="Content Placeholder 2">
            <a:extLst>
              <a:ext uri="{FF2B5EF4-FFF2-40B4-BE49-F238E27FC236}">
                <a16:creationId xmlns:a16="http://schemas.microsoft.com/office/drawing/2014/main" id="{729CB474-BB10-CE4D-B5AC-4210FA4539C3}"/>
              </a:ext>
            </a:extLst>
          </p:cNvPr>
          <p:cNvSpPr>
            <a:spLocks noGrp="1"/>
          </p:cNvSpPr>
          <p:nvPr>
            <p:ph idx="1"/>
          </p:nvPr>
        </p:nvSpPr>
        <p:spPr>
          <a:xfrm>
            <a:off x="838201" y="1825625"/>
            <a:ext cx="6664467" cy="4351339"/>
          </a:xfrm>
        </p:spPr>
        <p:txBody>
          <a:bodyPr>
            <a:normAutofit fontScale="92500" lnSpcReduction="10000"/>
          </a:bodyPr>
          <a:lstStyle/>
          <a:p>
            <a:r>
              <a:rPr lang="en-US" dirty="0"/>
              <a:t>Genetically identical worms were put into identical environments and fed them the same diet. </a:t>
            </a:r>
          </a:p>
          <a:p>
            <a:r>
              <a:rPr lang="en-US" dirty="0"/>
              <a:t>The worms developed very different populations of bacteria in their gut, depending on which bacteria happened to make it there first.</a:t>
            </a:r>
          </a:p>
          <a:p>
            <a:r>
              <a:rPr lang="en-US" dirty="0"/>
              <a:t>When the experiment began, the worms had no bacteria in their digestive tracts, but after being exposed to the identical bacterial diet, the worms each generated very different microbe populations in their guts.</a:t>
            </a:r>
          </a:p>
          <a:p>
            <a:endParaRPr lang="en-US" dirty="0"/>
          </a:p>
        </p:txBody>
      </p:sp>
      <p:pic>
        <p:nvPicPr>
          <p:cNvPr id="4" name="Picture 3">
            <a:extLst>
              <a:ext uri="{FF2B5EF4-FFF2-40B4-BE49-F238E27FC236}">
                <a16:creationId xmlns:a16="http://schemas.microsoft.com/office/drawing/2014/main" id="{885CA856-743F-364D-B12D-466253EF1666}"/>
              </a:ext>
            </a:extLst>
          </p:cNvPr>
          <p:cNvPicPr>
            <a:picLocks noChangeAspect="1"/>
          </p:cNvPicPr>
          <p:nvPr/>
        </p:nvPicPr>
        <p:blipFill>
          <a:blip r:embed="rId2"/>
          <a:stretch>
            <a:fillRect/>
          </a:stretch>
        </p:blipFill>
        <p:spPr>
          <a:xfrm>
            <a:off x="7502667" y="2451241"/>
            <a:ext cx="4465939" cy="3100107"/>
          </a:xfrm>
          <a:prstGeom prst="rect">
            <a:avLst/>
          </a:prstGeom>
        </p:spPr>
      </p:pic>
      <p:sp>
        <p:nvSpPr>
          <p:cNvPr id="5" name="Rectangle 4">
            <a:extLst>
              <a:ext uri="{FF2B5EF4-FFF2-40B4-BE49-F238E27FC236}">
                <a16:creationId xmlns:a16="http://schemas.microsoft.com/office/drawing/2014/main" id="{4A6E5331-8F84-4643-B9D7-B9FE418B6B1C}"/>
              </a:ext>
            </a:extLst>
          </p:cNvPr>
          <p:cNvSpPr/>
          <p:nvPr/>
        </p:nvSpPr>
        <p:spPr>
          <a:xfrm>
            <a:off x="4722421" y="6627168"/>
            <a:ext cx="7469579" cy="230832"/>
          </a:xfrm>
          <a:prstGeom prst="rect">
            <a:avLst/>
          </a:prstGeom>
        </p:spPr>
        <p:txBody>
          <a:bodyPr wrap="square">
            <a:spAutoFit/>
          </a:bodyPr>
          <a:lstStyle/>
          <a:p>
            <a:r>
              <a:rPr lang="en-US" sz="900" dirty="0">
                <a:solidFill>
                  <a:srgbClr val="202020"/>
                </a:solidFill>
              </a:rPr>
              <a:t>Vega NM, Gore J (2017) Stochastic assembly produces heterogeneous communities in the </a:t>
            </a:r>
            <a:r>
              <a:rPr lang="en-US" sz="900" i="1" dirty="0">
                <a:solidFill>
                  <a:srgbClr val="202020"/>
                </a:solidFill>
              </a:rPr>
              <a:t>Caenorhabditis elegans</a:t>
            </a:r>
            <a:r>
              <a:rPr lang="en-US" sz="900" dirty="0">
                <a:solidFill>
                  <a:srgbClr val="202020"/>
                </a:solidFill>
              </a:rPr>
              <a:t> intestine. PLOS Biology 15(3): e2000633.</a:t>
            </a:r>
            <a:endParaRPr lang="en-US" sz="900" dirty="0"/>
          </a:p>
        </p:txBody>
      </p:sp>
    </p:spTree>
    <p:extLst>
      <p:ext uri="{BB962C8B-B14F-4D97-AF65-F5344CB8AC3E}">
        <p14:creationId xmlns:p14="http://schemas.microsoft.com/office/powerpoint/2010/main" val="8338680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6DFDF-9F64-A748-B7CD-9E686CE8CE5A}"/>
              </a:ext>
            </a:extLst>
          </p:cNvPr>
          <p:cNvSpPr>
            <a:spLocks noGrp="1"/>
          </p:cNvSpPr>
          <p:nvPr>
            <p:ph idx="1"/>
          </p:nvPr>
        </p:nvSpPr>
        <p:spPr>
          <a:xfrm>
            <a:off x="593272" y="947058"/>
            <a:ext cx="11005457" cy="4963884"/>
          </a:xfrm>
        </p:spPr>
        <p:txBody>
          <a:bodyPr>
            <a:normAutofit/>
          </a:bodyPr>
          <a:lstStyle/>
          <a:p>
            <a:r>
              <a:rPr lang="en-US" dirty="0"/>
              <a:t>Studies involving multiple individuals over time should design the experiment in a way that will subsequently be utilized by the the data modeling scheme. </a:t>
            </a:r>
          </a:p>
          <a:p>
            <a:r>
              <a:rPr lang="en-US" dirty="0"/>
              <a:t>Seasonality effects can also be important to consider in experimental design. </a:t>
            </a:r>
          </a:p>
          <a:p>
            <a:r>
              <a:rPr lang="en-US" dirty="0"/>
              <a:t>While perhaps most obvious in environmental studies, dietary changes surrounding holidays or weekends, or even natural circadian variation can also be important factors to consider.</a:t>
            </a:r>
          </a:p>
        </p:txBody>
      </p:sp>
      <p:sp>
        <p:nvSpPr>
          <p:cNvPr id="4" name="TextBox 3">
            <a:extLst>
              <a:ext uri="{FF2B5EF4-FFF2-40B4-BE49-F238E27FC236}">
                <a16:creationId xmlns:a16="http://schemas.microsoft.com/office/drawing/2014/main" id="{F73A8CCF-17E6-D14D-99C8-61E7493047EF}"/>
              </a:ext>
            </a:extLst>
          </p:cNvPr>
          <p:cNvSpPr txBox="1"/>
          <p:nvPr/>
        </p:nvSpPr>
        <p:spPr>
          <a:xfrm>
            <a:off x="4051302" y="6652568"/>
            <a:ext cx="8244565" cy="230832"/>
          </a:xfrm>
          <a:prstGeom prst="rect">
            <a:avLst/>
          </a:prstGeom>
          <a:noFill/>
        </p:spPr>
        <p:txBody>
          <a:bodyPr wrap="none" rtlCol="0">
            <a:spAutoFit/>
          </a:bodyPr>
          <a:lstStyle/>
          <a:p>
            <a:r>
              <a:rPr lang="en-US" sz="900" dirty="0"/>
              <a:t>Silverman, J.D., Durand, H.K., Bloom, R.J. </a:t>
            </a:r>
            <a:r>
              <a:rPr lang="en-US" sz="900" i="1" dirty="0"/>
              <a:t>et al.</a:t>
            </a:r>
            <a:r>
              <a:rPr lang="en-US" sz="900" dirty="0"/>
              <a:t> Dynamic linear models guide design and analysis of microbiota studies within artificial human guts. </a:t>
            </a:r>
            <a:r>
              <a:rPr lang="en-US" sz="900" i="1" dirty="0"/>
              <a:t>Microbiome</a:t>
            </a:r>
            <a:r>
              <a:rPr lang="en-US" sz="900" dirty="0"/>
              <a:t> </a:t>
            </a:r>
            <a:r>
              <a:rPr lang="en-US" sz="900" b="1" dirty="0"/>
              <a:t>6, </a:t>
            </a:r>
            <a:r>
              <a:rPr lang="en-US" sz="900" dirty="0"/>
              <a:t>202 (2018)</a:t>
            </a:r>
          </a:p>
        </p:txBody>
      </p:sp>
    </p:spTree>
    <p:extLst>
      <p:ext uri="{BB962C8B-B14F-4D97-AF65-F5344CB8AC3E}">
        <p14:creationId xmlns:p14="http://schemas.microsoft.com/office/powerpoint/2010/main" val="32166862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EDF92-4A93-3041-83ED-0313E0696C5D}"/>
              </a:ext>
            </a:extLst>
          </p:cNvPr>
          <p:cNvSpPr>
            <a:spLocks noGrp="1"/>
          </p:cNvSpPr>
          <p:nvPr>
            <p:ph type="title"/>
          </p:nvPr>
        </p:nvSpPr>
        <p:spPr>
          <a:xfrm>
            <a:off x="1496884" y="343326"/>
            <a:ext cx="10515600" cy="729357"/>
          </a:xfrm>
        </p:spPr>
        <p:txBody>
          <a:bodyPr>
            <a:normAutofit/>
          </a:bodyPr>
          <a:lstStyle/>
          <a:p>
            <a:r>
              <a:rPr lang="en-US" dirty="0"/>
              <a:t>Microbiome Standards - Mock Communities</a:t>
            </a:r>
          </a:p>
        </p:txBody>
      </p:sp>
      <p:sp>
        <p:nvSpPr>
          <p:cNvPr id="6" name="Content Placeholder 5">
            <a:extLst>
              <a:ext uri="{FF2B5EF4-FFF2-40B4-BE49-F238E27FC236}">
                <a16:creationId xmlns:a16="http://schemas.microsoft.com/office/drawing/2014/main" id="{3DE2EBCB-9A8C-A344-8DFB-195E4485744B}"/>
              </a:ext>
            </a:extLst>
          </p:cNvPr>
          <p:cNvSpPr>
            <a:spLocks noGrp="1"/>
          </p:cNvSpPr>
          <p:nvPr>
            <p:ph idx="1"/>
          </p:nvPr>
        </p:nvSpPr>
        <p:spPr>
          <a:xfrm>
            <a:off x="651783" y="1253331"/>
            <a:ext cx="10515600" cy="4351339"/>
          </a:xfrm>
        </p:spPr>
        <p:txBody>
          <a:bodyPr>
            <a:normAutofit/>
          </a:bodyPr>
          <a:lstStyle/>
          <a:p>
            <a:r>
              <a:rPr lang="en-US" sz="2000" dirty="0"/>
              <a:t>Mock community control composed of predetermined ratios of Microbes/DNA from a mixture of bacterial species.</a:t>
            </a:r>
          </a:p>
          <a:p>
            <a:pPr lvl="1"/>
            <a:r>
              <a:rPr lang="en-US" sz="2000" dirty="0"/>
              <a:t>Quantification of sequencing error</a:t>
            </a:r>
          </a:p>
          <a:p>
            <a:pPr lvl="1"/>
            <a:r>
              <a:rPr lang="en-US" sz="2000" dirty="0"/>
              <a:t>Identify bias introduced during the sampling and library preparation processes.</a:t>
            </a:r>
          </a:p>
          <a:p>
            <a:r>
              <a:rPr lang="en-US" sz="2000" dirty="0"/>
              <a:t>Pre-prepared bacterial communities are available in two different formats: DNA mock communities and whole-cell mock communities.</a:t>
            </a:r>
          </a:p>
        </p:txBody>
      </p:sp>
      <p:pic>
        <p:nvPicPr>
          <p:cNvPr id="7" name="Content Placeholder 4" descr="A screenshot of a cell phone&#10;&#10;Description automatically generated">
            <a:extLst>
              <a:ext uri="{FF2B5EF4-FFF2-40B4-BE49-F238E27FC236}">
                <a16:creationId xmlns:a16="http://schemas.microsoft.com/office/drawing/2014/main" id="{97AFC17A-5F81-AA44-878C-CAD9FE995462}"/>
              </a:ext>
            </a:extLst>
          </p:cNvPr>
          <p:cNvPicPr>
            <a:picLocks noChangeAspect="1"/>
          </p:cNvPicPr>
          <p:nvPr/>
        </p:nvPicPr>
        <p:blipFill rotWithShape="1">
          <a:blip r:embed="rId2"/>
          <a:srcRect l="1530" t="12105" r="1812"/>
          <a:stretch/>
        </p:blipFill>
        <p:spPr>
          <a:xfrm>
            <a:off x="6235700" y="3429000"/>
            <a:ext cx="5867400" cy="3017520"/>
          </a:xfrm>
          <a:prstGeom prst="rect">
            <a:avLst/>
          </a:prstGeom>
        </p:spPr>
      </p:pic>
      <p:sp>
        <p:nvSpPr>
          <p:cNvPr id="8" name="TextBox 7">
            <a:extLst>
              <a:ext uri="{FF2B5EF4-FFF2-40B4-BE49-F238E27FC236}">
                <a16:creationId xmlns:a16="http://schemas.microsoft.com/office/drawing/2014/main" id="{E19CF061-95F8-2342-9E30-237390B84659}"/>
              </a:ext>
            </a:extLst>
          </p:cNvPr>
          <p:cNvSpPr txBox="1"/>
          <p:nvPr/>
        </p:nvSpPr>
        <p:spPr>
          <a:xfrm>
            <a:off x="7868380" y="6627168"/>
            <a:ext cx="4323620" cy="230832"/>
          </a:xfrm>
          <a:prstGeom prst="rect">
            <a:avLst/>
          </a:prstGeom>
          <a:noFill/>
        </p:spPr>
        <p:txBody>
          <a:bodyPr wrap="none" rtlCol="0">
            <a:spAutoFit/>
          </a:bodyPr>
          <a:lstStyle/>
          <a:p>
            <a:r>
              <a:rPr lang="en-US" sz="900" dirty="0"/>
              <a:t>https://</a:t>
            </a:r>
            <a:r>
              <a:rPr lang="en-US" sz="900" dirty="0" err="1"/>
              <a:t>www.zymoresearch.com</a:t>
            </a:r>
            <a:r>
              <a:rPr lang="en-US" sz="900" dirty="0"/>
              <a:t>/products/</a:t>
            </a:r>
            <a:r>
              <a:rPr lang="en-US" sz="900" dirty="0" err="1"/>
              <a:t>zymobiomics</a:t>
            </a:r>
            <a:r>
              <a:rPr lang="en-US" sz="900" dirty="0"/>
              <a:t>-microbial-community-standard</a:t>
            </a:r>
          </a:p>
        </p:txBody>
      </p:sp>
      <p:sp>
        <p:nvSpPr>
          <p:cNvPr id="9" name="Content Placeholder 5">
            <a:extLst>
              <a:ext uri="{FF2B5EF4-FFF2-40B4-BE49-F238E27FC236}">
                <a16:creationId xmlns:a16="http://schemas.microsoft.com/office/drawing/2014/main" id="{B8E7B5C9-A01F-9C46-9C6D-F9C00D9488F7}"/>
              </a:ext>
            </a:extLst>
          </p:cNvPr>
          <p:cNvSpPr txBox="1">
            <a:spLocks/>
          </p:cNvSpPr>
          <p:nvPr/>
        </p:nvSpPr>
        <p:spPr>
          <a:xfrm>
            <a:off x="651783" y="3405822"/>
            <a:ext cx="5695951" cy="30638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5655" indent="-465655" defTabSz="609585">
              <a:spcBef>
                <a:spcPct val="20000"/>
              </a:spcBef>
            </a:pPr>
            <a:r>
              <a:rPr lang="en-US" sz="2000" dirty="0"/>
              <a:t>Whole-cell mock communities are useful for establishing the efficiency of the DNA extraction step.</a:t>
            </a:r>
          </a:p>
          <a:p>
            <a:pPr marL="465655" indent="-465655" defTabSz="609585">
              <a:spcBef>
                <a:spcPct val="20000"/>
              </a:spcBef>
              <a:buFont typeface="Arial"/>
            </a:pPr>
            <a:r>
              <a:rPr lang="en-US" sz="2000" dirty="0"/>
              <a:t>DNA mock communities will only assess the efficiency of PCR, clean-up, sequencing, and analysis steps.</a:t>
            </a:r>
          </a:p>
          <a:p>
            <a:pPr marL="465655" indent="-465655" defTabSz="609585">
              <a:spcBef>
                <a:spcPct val="20000"/>
              </a:spcBef>
              <a:buFont typeface="Arial"/>
            </a:pPr>
            <a:r>
              <a:rPr lang="en-US" sz="2000" dirty="0"/>
              <a:t>Mock communities are available from the American Type Culture Collection (ATCC - BIE) and </a:t>
            </a:r>
            <a:r>
              <a:rPr lang="en-US" sz="2000" dirty="0" err="1"/>
              <a:t>Zymo</a:t>
            </a:r>
            <a:r>
              <a:rPr lang="en-US" sz="2000" dirty="0"/>
              <a:t> Research.</a:t>
            </a:r>
          </a:p>
        </p:txBody>
      </p:sp>
    </p:spTree>
    <p:extLst>
      <p:ext uri="{BB962C8B-B14F-4D97-AF65-F5344CB8AC3E}">
        <p14:creationId xmlns:p14="http://schemas.microsoft.com/office/powerpoint/2010/main" val="7607129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83D87-68BA-0E4A-866E-064530F480FA}"/>
              </a:ext>
            </a:extLst>
          </p:cNvPr>
          <p:cNvSpPr>
            <a:spLocks noGrp="1"/>
          </p:cNvSpPr>
          <p:nvPr>
            <p:ph type="title"/>
          </p:nvPr>
        </p:nvSpPr>
        <p:spPr>
          <a:xfrm>
            <a:off x="1482811" y="264263"/>
            <a:ext cx="7016578" cy="1197864"/>
          </a:xfrm>
        </p:spPr>
        <p:txBody>
          <a:bodyPr vert="horz" lIns="91440" tIns="45720" rIns="91440" bIns="45720" rtlCol="0" anchor="b">
            <a:normAutofit/>
          </a:bodyPr>
          <a:lstStyle/>
          <a:p>
            <a:pPr algn="ctr"/>
            <a:r>
              <a:rPr lang="en-US" dirty="0"/>
              <a:t>Staggered Mock Communities</a:t>
            </a:r>
          </a:p>
        </p:txBody>
      </p:sp>
      <p:pic>
        <p:nvPicPr>
          <p:cNvPr id="7" name="Content Placeholder 4">
            <a:extLst>
              <a:ext uri="{FF2B5EF4-FFF2-40B4-BE49-F238E27FC236}">
                <a16:creationId xmlns:a16="http://schemas.microsoft.com/office/drawing/2014/main" id="{5A0375C1-8BEC-2344-A7DA-303E74541F48}"/>
              </a:ext>
            </a:extLst>
          </p:cNvPr>
          <p:cNvPicPr>
            <a:picLocks noChangeAspect="1"/>
          </p:cNvPicPr>
          <p:nvPr/>
        </p:nvPicPr>
        <p:blipFill>
          <a:blip r:embed="rId2"/>
          <a:stretch>
            <a:fillRect/>
          </a:stretch>
        </p:blipFill>
        <p:spPr>
          <a:xfrm>
            <a:off x="303589" y="2264231"/>
            <a:ext cx="5606368" cy="4008552"/>
          </a:xfrm>
          <a:prstGeom prst="rect">
            <a:avLst/>
          </a:prstGeom>
        </p:spPr>
      </p:pic>
      <p:pic>
        <p:nvPicPr>
          <p:cNvPr id="9" name="Content Placeholder 8" descr="A screenshot of a cell phone&#10;&#10;Description automatically generated">
            <a:extLst>
              <a:ext uri="{FF2B5EF4-FFF2-40B4-BE49-F238E27FC236}">
                <a16:creationId xmlns:a16="http://schemas.microsoft.com/office/drawing/2014/main" id="{EBE6672B-D474-E448-8B4F-FC1968620889}"/>
              </a:ext>
            </a:extLst>
          </p:cNvPr>
          <p:cNvPicPr>
            <a:picLocks noGrp="1" noChangeAspect="1"/>
          </p:cNvPicPr>
          <p:nvPr>
            <p:ph idx="1"/>
          </p:nvPr>
        </p:nvPicPr>
        <p:blipFill>
          <a:blip r:embed="rId3"/>
          <a:stretch>
            <a:fillRect/>
          </a:stretch>
        </p:blipFill>
        <p:spPr>
          <a:xfrm>
            <a:off x="6244617" y="2642258"/>
            <a:ext cx="5681219" cy="3252497"/>
          </a:xfrm>
          <a:prstGeom prst="rect">
            <a:avLst/>
          </a:prstGeom>
        </p:spPr>
      </p:pic>
      <p:sp>
        <p:nvSpPr>
          <p:cNvPr id="10" name="TextBox 9">
            <a:extLst>
              <a:ext uri="{FF2B5EF4-FFF2-40B4-BE49-F238E27FC236}">
                <a16:creationId xmlns:a16="http://schemas.microsoft.com/office/drawing/2014/main" id="{0A424295-3BDD-A646-9AAA-03005950DB42}"/>
              </a:ext>
            </a:extLst>
          </p:cNvPr>
          <p:cNvSpPr txBox="1"/>
          <p:nvPr/>
        </p:nvSpPr>
        <p:spPr>
          <a:xfrm>
            <a:off x="7017186" y="6627168"/>
            <a:ext cx="5174815" cy="230832"/>
          </a:xfrm>
          <a:prstGeom prst="rect">
            <a:avLst/>
          </a:prstGeom>
          <a:noFill/>
        </p:spPr>
        <p:txBody>
          <a:bodyPr wrap="none" rtlCol="0">
            <a:spAutoFit/>
          </a:bodyPr>
          <a:lstStyle/>
          <a:p>
            <a:r>
              <a:rPr lang="en-US" sz="900" dirty="0"/>
              <a:t>https://</a:t>
            </a:r>
            <a:r>
              <a:rPr lang="en-US" sz="900" dirty="0" err="1"/>
              <a:t>www.zymoresearch.com</a:t>
            </a:r>
            <a:r>
              <a:rPr lang="en-US" sz="900" dirty="0"/>
              <a:t>/products/</a:t>
            </a:r>
            <a:r>
              <a:rPr lang="en-US" sz="900" dirty="0" err="1"/>
              <a:t>zymobiomics</a:t>
            </a:r>
            <a:r>
              <a:rPr lang="en-US" sz="900" dirty="0"/>
              <a:t>-microbial-community-standard-ii-log-distribution</a:t>
            </a:r>
          </a:p>
        </p:txBody>
      </p:sp>
      <p:sp>
        <p:nvSpPr>
          <p:cNvPr id="11" name="TextBox 10">
            <a:extLst>
              <a:ext uri="{FF2B5EF4-FFF2-40B4-BE49-F238E27FC236}">
                <a16:creationId xmlns:a16="http://schemas.microsoft.com/office/drawing/2014/main" id="{384728A5-F241-C547-A6E9-C9DD6A716C1E}"/>
              </a:ext>
            </a:extLst>
          </p:cNvPr>
          <p:cNvSpPr txBox="1"/>
          <p:nvPr/>
        </p:nvSpPr>
        <p:spPr>
          <a:xfrm>
            <a:off x="847344" y="1586677"/>
            <a:ext cx="10506456" cy="1200329"/>
          </a:xfrm>
          <a:prstGeom prst="rect">
            <a:avLst/>
          </a:prstGeom>
          <a:noFill/>
        </p:spPr>
        <p:txBody>
          <a:bodyPr wrap="square" rtlCol="0">
            <a:spAutoFit/>
          </a:bodyPr>
          <a:lstStyle/>
          <a:p>
            <a:r>
              <a:rPr lang="en-US" dirty="0" err="1"/>
              <a:t>Zymo</a:t>
            </a:r>
            <a:r>
              <a:rPr lang="en-US" dirty="0"/>
              <a:t> Research’s Microbial Community Standard includes three easy-to-lyse Gram-negative bacteria (e.g. </a:t>
            </a:r>
            <a:r>
              <a:rPr lang="en-US" i="1" dirty="0"/>
              <a:t>Escherichia coli</a:t>
            </a:r>
            <a:r>
              <a:rPr lang="en-US" dirty="0"/>
              <a:t>), five tough-to-lyse Gram-positive bacteria (e.g. </a:t>
            </a:r>
            <a:r>
              <a:rPr lang="en-US" i="1" dirty="0"/>
              <a:t>Listeria monocytogenes</a:t>
            </a:r>
            <a:r>
              <a:rPr lang="en-US" dirty="0"/>
              <a:t>), and two tough-to-lyse yeasts (e.g. </a:t>
            </a:r>
            <a:r>
              <a:rPr lang="en-US" i="1" dirty="0"/>
              <a:t>Cryptococcus neoformans</a:t>
            </a:r>
            <a:r>
              <a:rPr lang="en-US" dirty="0"/>
              <a:t>) </a:t>
            </a:r>
          </a:p>
          <a:p>
            <a:endParaRPr lang="en-US" dirty="0"/>
          </a:p>
        </p:txBody>
      </p:sp>
    </p:spTree>
    <p:extLst>
      <p:ext uri="{BB962C8B-B14F-4D97-AF65-F5344CB8AC3E}">
        <p14:creationId xmlns:p14="http://schemas.microsoft.com/office/powerpoint/2010/main" val="1820768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3290D-4749-6641-B0F1-E75B23E1D544}"/>
              </a:ext>
            </a:extLst>
          </p:cNvPr>
          <p:cNvSpPr>
            <a:spLocks noGrp="1"/>
          </p:cNvSpPr>
          <p:nvPr>
            <p:ph type="title"/>
          </p:nvPr>
        </p:nvSpPr>
        <p:spPr>
          <a:xfrm>
            <a:off x="648929" y="629266"/>
            <a:ext cx="5127031" cy="1676603"/>
          </a:xfrm>
        </p:spPr>
        <p:txBody>
          <a:bodyPr>
            <a:normAutofit/>
          </a:bodyPr>
          <a:lstStyle/>
          <a:p>
            <a:r>
              <a:rPr lang="en-US" dirty="0"/>
              <a:t>Challenges</a:t>
            </a:r>
          </a:p>
        </p:txBody>
      </p:sp>
      <p:sp>
        <p:nvSpPr>
          <p:cNvPr id="10" name="Content Placeholder 9">
            <a:extLst>
              <a:ext uri="{FF2B5EF4-FFF2-40B4-BE49-F238E27FC236}">
                <a16:creationId xmlns:a16="http://schemas.microsoft.com/office/drawing/2014/main" id="{F66F09B2-E366-AC45-8980-90305EBC5DB7}"/>
              </a:ext>
            </a:extLst>
          </p:cNvPr>
          <p:cNvSpPr>
            <a:spLocks noGrp="1"/>
          </p:cNvSpPr>
          <p:nvPr>
            <p:ph idx="1"/>
          </p:nvPr>
        </p:nvSpPr>
        <p:spPr>
          <a:xfrm>
            <a:off x="648930" y="2438400"/>
            <a:ext cx="5127029" cy="3785419"/>
          </a:xfrm>
        </p:spPr>
        <p:txBody>
          <a:bodyPr>
            <a:normAutofit/>
          </a:bodyPr>
          <a:lstStyle/>
          <a:p>
            <a:endParaRPr lang="en-US" sz="2000" dirty="0"/>
          </a:p>
        </p:txBody>
      </p:sp>
      <p:pic>
        <p:nvPicPr>
          <p:cNvPr id="13" name="Content Placeholder 8">
            <a:extLst>
              <a:ext uri="{FF2B5EF4-FFF2-40B4-BE49-F238E27FC236}">
                <a16:creationId xmlns:a16="http://schemas.microsoft.com/office/drawing/2014/main" id="{EA1E9339-0773-3347-A4DB-CA771A8C10D0}"/>
              </a:ext>
            </a:extLst>
          </p:cNvPr>
          <p:cNvPicPr>
            <a:picLocks noChangeAspect="1"/>
          </p:cNvPicPr>
          <p:nvPr/>
        </p:nvPicPr>
        <p:blipFill rotWithShape="1">
          <a:blip r:embed="rId2"/>
          <a:srcRect t="19042" r="1" b="3683"/>
          <a:stretch/>
        </p:blipFill>
        <p:spPr>
          <a:xfrm>
            <a:off x="6090612" y="10"/>
            <a:ext cx="6101387" cy="6857990"/>
          </a:xfrm>
          <a:prstGeom prst="rect">
            <a:avLst/>
          </a:prstGeom>
          <a:effectLst/>
        </p:spPr>
      </p:pic>
      <p:sp>
        <p:nvSpPr>
          <p:cNvPr id="15" name="Rectangle 14">
            <a:extLst>
              <a:ext uri="{FF2B5EF4-FFF2-40B4-BE49-F238E27FC236}">
                <a16:creationId xmlns:a16="http://schemas.microsoft.com/office/drawing/2014/main" id="{746AD21A-B28E-244F-AC89-40C60C90F2B6}"/>
              </a:ext>
            </a:extLst>
          </p:cNvPr>
          <p:cNvSpPr/>
          <p:nvPr/>
        </p:nvSpPr>
        <p:spPr>
          <a:xfrm>
            <a:off x="9141305" y="6611779"/>
            <a:ext cx="3087705" cy="246221"/>
          </a:xfrm>
          <a:prstGeom prst="rect">
            <a:avLst/>
          </a:prstGeom>
        </p:spPr>
        <p:txBody>
          <a:bodyPr wrap="none">
            <a:spAutoFit/>
          </a:bodyPr>
          <a:lstStyle/>
          <a:p>
            <a:r>
              <a:rPr lang="en-US" sz="1000" dirty="0">
                <a:solidFill>
                  <a:schemeClr val="bg1"/>
                </a:solidFill>
              </a:rPr>
              <a:t>(Work by Uwe </a:t>
            </a:r>
            <a:r>
              <a:rPr lang="en-US" sz="1000" dirty="0" err="1">
                <a:solidFill>
                  <a:schemeClr val="bg1"/>
                </a:solidFill>
              </a:rPr>
              <a:t>Kils</a:t>
            </a:r>
            <a:r>
              <a:rPr lang="en-US" sz="1000" dirty="0">
                <a:solidFill>
                  <a:schemeClr val="bg1"/>
                </a:solidFill>
              </a:rPr>
              <a:t>) http://</a:t>
            </a:r>
            <a:r>
              <a:rPr lang="en-US" sz="1000" dirty="0" err="1">
                <a:solidFill>
                  <a:schemeClr val="bg1"/>
                </a:solidFill>
              </a:rPr>
              <a:t>www.ecoscope.com</a:t>
            </a:r>
            <a:r>
              <a:rPr lang="en-US" sz="1000" dirty="0">
                <a:solidFill>
                  <a:schemeClr val="bg1"/>
                </a:solidFill>
              </a:rPr>
              <a:t>/iceberg/</a:t>
            </a:r>
          </a:p>
        </p:txBody>
      </p:sp>
    </p:spTree>
    <p:extLst>
      <p:ext uri="{BB962C8B-B14F-4D97-AF65-F5344CB8AC3E}">
        <p14:creationId xmlns:p14="http://schemas.microsoft.com/office/powerpoint/2010/main" val="7613878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95084-C7C1-104B-AF0F-5FBCB4837EFA}"/>
              </a:ext>
            </a:extLst>
          </p:cNvPr>
          <p:cNvSpPr>
            <a:spLocks noGrp="1"/>
          </p:cNvSpPr>
          <p:nvPr>
            <p:ph type="title"/>
          </p:nvPr>
        </p:nvSpPr>
        <p:spPr>
          <a:xfrm>
            <a:off x="1473775" y="230832"/>
            <a:ext cx="11016344" cy="1143000"/>
          </a:xfrm>
        </p:spPr>
        <p:txBody>
          <a:bodyPr>
            <a:normAutofit fontScale="90000"/>
          </a:bodyPr>
          <a:lstStyle/>
          <a:p>
            <a:r>
              <a:rPr lang="en-US" dirty="0"/>
              <a:t>Mock communities help identify aberrant sequencing run</a:t>
            </a:r>
          </a:p>
        </p:txBody>
      </p:sp>
      <p:pic>
        <p:nvPicPr>
          <p:cNvPr id="5" name="Content Placeholder 4" descr="A screenshot of a cell phone&#10;&#10;Description automatically generated">
            <a:extLst>
              <a:ext uri="{FF2B5EF4-FFF2-40B4-BE49-F238E27FC236}">
                <a16:creationId xmlns:a16="http://schemas.microsoft.com/office/drawing/2014/main" id="{6188DF8B-F8B1-074F-9C94-E308D6E15A7E}"/>
              </a:ext>
            </a:extLst>
          </p:cNvPr>
          <p:cNvPicPr>
            <a:picLocks noGrp="1" noChangeAspect="1"/>
          </p:cNvPicPr>
          <p:nvPr>
            <p:ph idx="1"/>
          </p:nvPr>
        </p:nvPicPr>
        <p:blipFill>
          <a:blip r:embed="rId3"/>
          <a:stretch>
            <a:fillRect/>
          </a:stretch>
        </p:blipFill>
        <p:spPr>
          <a:xfrm>
            <a:off x="1830288" y="1990219"/>
            <a:ext cx="8531425" cy="4636949"/>
          </a:xfrm>
        </p:spPr>
      </p:pic>
      <p:sp>
        <p:nvSpPr>
          <p:cNvPr id="6" name="TextBox 5">
            <a:extLst>
              <a:ext uri="{FF2B5EF4-FFF2-40B4-BE49-F238E27FC236}">
                <a16:creationId xmlns:a16="http://schemas.microsoft.com/office/drawing/2014/main" id="{16ADE232-5CB4-C64F-8968-D7D2E050AA31}"/>
              </a:ext>
            </a:extLst>
          </p:cNvPr>
          <p:cNvSpPr txBox="1"/>
          <p:nvPr/>
        </p:nvSpPr>
        <p:spPr>
          <a:xfrm>
            <a:off x="1651001" y="6627168"/>
            <a:ext cx="10661893" cy="230832"/>
          </a:xfrm>
          <a:prstGeom prst="rect">
            <a:avLst/>
          </a:prstGeom>
          <a:noFill/>
        </p:spPr>
        <p:txBody>
          <a:bodyPr wrap="none" rtlCol="0">
            <a:spAutoFit/>
          </a:bodyPr>
          <a:lstStyle/>
          <a:p>
            <a:r>
              <a:rPr lang="en-US" sz="900" dirty="0"/>
              <a:t>Y.-C. Yeh, D. M. Needham, E. T. </a:t>
            </a:r>
            <a:r>
              <a:rPr lang="en-US" sz="900" dirty="0" err="1"/>
              <a:t>Sieradzki</a:t>
            </a:r>
            <a:r>
              <a:rPr lang="en-US" sz="900" dirty="0"/>
              <a:t>, J. A. Fuhrman, Taxon Disappearance from Microbiome Analysis Reinforces the Value of Mock Communities as a Standard in Every Sequencing Run. </a:t>
            </a:r>
            <a:r>
              <a:rPr lang="en-US" sz="900" i="1" dirty="0" err="1"/>
              <a:t>mSystems</a:t>
            </a:r>
            <a:r>
              <a:rPr lang="en-US" sz="900" dirty="0"/>
              <a:t> </a:t>
            </a:r>
            <a:r>
              <a:rPr lang="en-US" sz="900" b="1" dirty="0"/>
              <a:t>3</a:t>
            </a:r>
            <a:r>
              <a:rPr lang="en-US" sz="900" dirty="0"/>
              <a:t>, e00023-00018 (2018).</a:t>
            </a:r>
          </a:p>
        </p:txBody>
      </p:sp>
    </p:spTree>
    <p:extLst>
      <p:ext uri="{BB962C8B-B14F-4D97-AF65-F5344CB8AC3E}">
        <p14:creationId xmlns:p14="http://schemas.microsoft.com/office/powerpoint/2010/main" val="38911389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7DA9C-1655-AB47-9818-C2AD8ECC34D3}"/>
              </a:ext>
            </a:extLst>
          </p:cNvPr>
          <p:cNvSpPr>
            <a:spLocks noGrp="1"/>
          </p:cNvSpPr>
          <p:nvPr>
            <p:ph type="title"/>
          </p:nvPr>
        </p:nvSpPr>
        <p:spPr>
          <a:xfrm>
            <a:off x="1513115" y="540724"/>
            <a:ext cx="10994571" cy="1143000"/>
          </a:xfrm>
        </p:spPr>
        <p:txBody>
          <a:bodyPr>
            <a:normAutofit/>
          </a:bodyPr>
          <a:lstStyle/>
          <a:p>
            <a:r>
              <a:rPr lang="en-US" dirty="0"/>
              <a:t>Microbiome Standards - Spike-in Controls</a:t>
            </a:r>
          </a:p>
        </p:txBody>
      </p:sp>
      <p:sp>
        <p:nvSpPr>
          <p:cNvPr id="3" name="Content Placeholder 2">
            <a:extLst>
              <a:ext uri="{FF2B5EF4-FFF2-40B4-BE49-F238E27FC236}">
                <a16:creationId xmlns:a16="http://schemas.microsoft.com/office/drawing/2014/main" id="{870FAB57-A38D-C649-AF42-B11BB640219F}"/>
              </a:ext>
            </a:extLst>
          </p:cNvPr>
          <p:cNvSpPr>
            <a:spLocks noGrp="1"/>
          </p:cNvSpPr>
          <p:nvPr>
            <p:ph idx="1"/>
          </p:nvPr>
        </p:nvSpPr>
        <p:spPr>
          <a:xfrm>
            <a:off x="598715" y="2049782"/>
            <a:ext cx="10994571" cy="4082143"/>
          </a:xfrm>
        </p:spPr>
        <p:txBody>
          <a:bodyPr>
            <a:normAutofit/>
          </a:bodyPr>
          <a:lstStyle/>
          <a:p>
            <a:r>
              <a:rPr lang="en-US" dirty="0"/>
              <a:t>Unlike mock communities, these standards are added directly to samples.</a:t>
            </a:r>
          </a:p>
          <a:p>
            <a:r>
              <a:rPr lang="en-US" dirty="0"/>
              <a:t>Quality control can be performed on a per-sample basis.</a:t>
            </a:r>
          </a:p>
          <a:p>
            <a:r>
              <a:rPr lang="en-US" dirty="0"/>
              <a:t>Care must be taken to select bacteria which are highly unlikely to occur in the samples of interest.</a:t>
            </a:r>
          </a:p>
          <a:p>
            <a:pPr marL="0" indent="0">
              <a:buNone/>
            </a:pPr>
            <a:r>
              <a:rPr lang="en-US" dirty="0"/>
              <a:t>Example: </a:t>
            </a:r>
          </a:p>
          <a:p>
            <a:pPr marL="0" indent="0">
              <a:buNone/>
            </a:pPr>
            <a:r>
              <a:rPr lang="en-US" i="1" dirty="0" err="1"/>
              <a:t>Imtechella</a:t>
            </a:r>
            <a:r>
              <a:rPr lang="en-US" i="1" dirty="0"/>
              <a:t> </a:t>
            </a:r>
            <a:r>
              <a:rPr lang="en-US" i="1" dirty="0" err="1"/>
              <a:t>halotolerans</a:t>
            </a:r>
            <a:r>
              <a:rPr lang="en-US" dirty="0"/>
              <a:t>(Gram-negative) and </a:t>
            </a:r>
            <a:r>
              <a:rPr lang="en-US" i="1" dirty="0" err="1"/>
              <a:t>Allobacillus</a:t>
            </a:r>
            <a:r>
              <a:rPr lang="en-US" i="1" dirty="0"/>
              <a:t> </a:t>
            </a:r>
            <a:r>
              <a:rPr lang="en-US" i="1" dirty="0" err="1"/>
              <a:t>halotolerans</a:t>
            </a:r>
            <a:r>
              <a:rPr lang="en-US" dirty="0"/>
              <a:t> (Gram-positive) – which are alien to human microbiome.</a:t>
            </a:r>
          </a:p>
        </p:txBody>
      </p:sp>
    </p:spTree>
    <p:extLst>
      <p:ext uri="{BB962C8B-B14F-4D97-AF65-F5344CB8AC3E}">
        <p14:creationId xmlns:p14="http://schemas.microsoft.com/office/powerpoint/2010/main" val="12758906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EAA7F-F1C5-5245-92B7-428DCEAE5FC6}"/>
              </a:ext>
            </a:extLst>
          </p:cNvPr>
          <p:cNvSpPr>
            <a:spLocks noGrp="1"/>
          </p:cNvSpPr>
          <p:nvPr>
            <p:ph type="title"/>
          </p:nvPr>
        </p:nvSpPr>
        <p:spPr>
          <a:xfrm>
            <a:off x="1470454" y="219189"/>
            <a:ext cx="9937578" cy="1325563"/>
          </a:xfrm>
        </p:spPr>
        <p:txBody>
          <a:bodyPr/>
          <a:lstStyle/>
          <a:p>
            <a:r>
              <a:rPr lang="en-US" dirty="0"/>
              <a:t>Spike-in controls</a:t>
            </a:r>
          </a:p>
        </p:txBody>
      </p:sp>
      <p:sp>
        <p:nvSpPr>
          <p:cNvPr id="6" name="Content Placeholder 5">
            <a:extLst>
              <a:ext uri="{FF2B5EF4-FFF2-40B4-BE49-F238E27FC236}">
                <a16:creationId xmlns:a16="http://schemas.microsoft.com/office/drawing/2014/main" id="{A1D9FE67-2F1E-954C-BA17-9C88D42C6B89}"/>
              </a:ext>
            </a:extLst>
          </p:cNvPr>
          <p:cNvSpPr>
            <a:spLocks noGrp="1"/>
          </p:cNvSpPr>
          <p:nvPr>
            <p:ph idx="1"/>
          </p:nvPr>
        </p:nvSpPr>
        <p:spPr>
          <a:xfrm>
            <a:off x="838201" y="1185895"/>
            <a:ext cx="5524500" cy="4351339"/>
          </a:xfrm>
        </p:spPr>
        <p:txBody>
          <a:bodyPr>
            <a:normAutofit/>
          </a:bodyPr>
          <a:lstStyle/>
          <a:p>
            <a:r>
              <a:rPr lang="en-US" sz="2000" dirty="0"/>
              <a:t>Microbial Composition </a:t>
            </a:r>
          </a:p>
          <a:p>
            <a:pPr marL="0" indent="0">
              <a:buNone/>
            </a:pPr>
            <a:endParaRPr lang="en-US" sz="2000" dirty="0"/>
          </a:p>
          <a:p>
            <a:endParaRPr lang="en-US" sz="2000" dirty="0"/>
          </a:p>
          <a:p>
            <a:endParaRPr lang="en-US" sz="2000" dirty="0"/>
          </a:p>
          <a:p>
            <a:endParaRPr lang="en-US" sz="2000" dirty="0"/>
          </a:p>
          <a:p>
            <a:pPr marL="0" indent="0">
              <a:buNone/>
            </a:pPr>
            <a:endParaRPr lang="en-US" dirty="0"/>
          </a:p>
          <a:p>
            <a:pPr marL="0" indent="0">
              <a:buNone/>
            </a:pPr>
            <a:endParaRPr lang="en-US" dirty="0"/>
          </a:p>
          <a:p>
            <a:pPr marL="0" indent="0">
              <a:buNone/>
            </a:pPr>
            <a:endParaRPr lang="en-US" dirty="0"/>
          </a:p>
          <a:p>
            <a:endParaRPr lang="en-US" dirty="0"/>
          </a:p>
        </p:txBody>
      </p:sp>
      <p:pic>
        <p:nvPicPr>
          <p:cNvPr id="7" name="Content Placeholder 4">
            <a:extLst>
              <a:ext uri="{FF2B5EF4-FFF2-40B4-BE49-F238E27FC236}">
                <a16:creationId xmlns:a16="http://schemas.microsoft.com/office/drawing/2014/main" id="{7AB8E17E-22CC-1948-B6B6-B97F74FDB9F5}"/>
              </a:ext>
            </a:extLst>
          </p:cNvPr>
          <p:cNvPicPr>
            <a:picLocks noChangeAspect="1"/>
          </p:cNvPicPr>
          <p:nvPr/>
        </p:nvPicPr>
        <p:blipFill>
          <a:blip r:embed="rId3"/>
          <a:stretch>
            <a:fillRect/>
          </a:stretch>
        </p:blipFill>
        <p:spPr>
          <a:xfrm>
            <a:off x="838202" y="1574906"/>
            <a:ext cx="5312031" cy="1445879"/>
          </a:xfrm>
          <a:prstGeom prst="rect">
            <a:avLst/>
          </a:prstGeom>
        </p:spPr>
      </p:pic>
      <p:pic>
        <p:nvPicPr>
          <p:cNvPr id="11" name="Content Placeholder 3" descr="A screenshot of a video game&#10;&#10;Description automatically generated">
            <a:extLst>
              <a:ext uri="{FF2B5EF4-FFF2-40B4-BE49-F238E27FC236}">
                <a16:creationId xmlns:a16="http://schemas.microsoft.com/office/drawing/2014/main" id="{16535FF9-1887-4F4F-95B6-0C9552102AAF}"/>
              </a:ext>
            </a:extLst>
          </p:cNvPr>
          <p:cNvPicPr>
            <a:picLocks noChangeAspect="1"/>
          </p:cNvPicPr>
          <p:nvPr/>
        </p:nvPicPr>
        <p:blipFill rotWithShape="1">
          <a:blip r:embed="rId4"/>
          <a:srcRect l="1786" t="3417"/>
          <a:stretch/>
        </p:blipFill>
        <p:spPr>
          <a:xfrm>
            <a:off x="2203326" y="3410314"/>
            <a:ext cx="8318751" cy="3231357"/>
          </a:xfrm>
          <a:prstGeom prst="rect">
            <a:avLst/>
          </a:prstGeom>
        </p:spPr>
      </p:pic>
      <p:sp>
        <p:nvSpPr>
          <p:cNvPr id="14" name="Content Placeholder 5">
            <a:extLst>
              <a:ext uri="{FF2B5EF4-FFF2-40B4-BE49-F238E27FC236}">
                <a16:creationId xmlns:a16="http://schemas.microsoft.com/office/drawing/2014/main" id="{19A54D66-1E40-7648-A6C2-887649435263}"/>
              </a:ext>
            </a:extLst>
          </p:cNvPr>
          <p:cNvSpPr txBox="1">
            <a:spLocks/>
          </p:cNvSpPr>
          <p:nvPr/>
        </p:nvSpPr>
        <p:spPr>
          <a:xfrm>
            <a:off x="6362701" y="1246201"/>
            <a:ext cx="5524500" cy="43513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Differences in abundance ratio indicate potential workflow bias.</a:t>
            </a:r>
          </a:p>
          <a:p>
            <a:r>
              <a:rPr lang="en-US" sz="2000" dirty="0"/>
              <a:t>If the abundance of </a:t>
            </a:r>
            <a:r>
              <a:rPr lang="en-US" sz="2000" i="1" dirty="0"/>
              <a:t>I. </a:t>
            </a:r>
            <a:r>
              <a:rPr lang="en-US" sz="2000" i="1" dirty="0" err="1"/>
              <a:t>halotolerans</a:t>
            </a:r>
            <a:r>
              <a:rPr lang="en-US" sz="2000" i="1" dirty="0"/>
              <a:t> </a:t>
            </a:r>
            <a:r>
              <a:rPr lang="en-US" sz="2000" dirty="0"/>
              <a:t>is much higher than that of </a:t>
            </a:r>
            <a:r>
              <a:rPr lang="en-US" sz="2000" i="1" dirty="0"/>
              <a:t>A. </a:t>
            </a:r>
            <a:r>
              <a:rPr lang="en-US" sz="2000" i="1" dirty="0" err="1"/>
              <a:t>halotolerans</a:t>
            </a:r>
            <a:r>
              <a:rPr lang="en-US" sz="2000" i="1" dirty="0"/>
              <a:t>.</a:t>
            </a:r>
          </a:p>
          <a:p>
            <a:pPr lvl="1"/>
            <a:r>
              <a:rPr lang="en-US" sz="1600" dirty="0"/>
              <a:t>Bias during DNA extraction</a:t>
            </a:r>
          </a:p>
          <a:p>
            <a:pPr lvl="1"/>
            <a:r>
              <a:rPr lang="en-US" sz="1600" i="1" dirty="0"/>
              <a:t>A. </a:t>
            </a:r>
            <a:r>
              <a:rPr lang="en-US" sz="1600" i="1" dirty="0" err="1"/>
              <a:t>halotolerans</a:t>
            </a:r>
            <a:r>
              <a:rPr lang="en-US" sz="1600" i="1" dirty="0"/>
              <a:t> </a:t>
            </a:r>
            <a:r>
              <a:rPr lang="en-US" sz="1600" dirty="0"/>
              <a:t>is Gram-positive, tougher to lyse than </a:t>
            </a:r>
            <a:r>
              <a:rPr lang="en-US" sz="1600" i="1" dirty="0"/>
              <a:t>I. </a:t>
            </a:r>
            <a:r>
              <a:rPr lang="en-US" sz="1600" i="1" dirty="0" err="1"/>
              <a:t>halotolerans</a:t>
            </a:r>
            <a:r>
              <a:rPr lang="en-US" sz="1600" dirty="0"/>
              <a:t>. </a:t>
            </a:r>
          </a:p>
          <a:p>
            <a:pPr marL="0" indent="0">
              <a:buNone/>
            </a:pPr>
            <a:endParaRPr lang="en-US" sz="2000" dirty="0"/>
          </a:p>
          <a:p>
            <a:endParaRPr lang="en-US" sz="2000" dirty="0"/>
          </a:p>
          <a:p>
            <a:endParaRPr lang="en-US" sz="2000" dirty="0"/>
          </a:p>
          <a:p>
            <a:pPr marL="0" indent="0">
              <a:buNone/>
            </a:pPr>
            <a:endParaRPr lang="en-US" dirty="0"/>
          </a:p>
          <a:p>
            <a:pPr marL="0" indent="0">
              <a:buNone/>
            </a:pPr>
            <a:endParaRPr lang="en-US" dirty="0"/>
          </a:p>
          <a:p>
            <a:pPr marL="0" indent="0">
              <a:buNone/>
            </a:pPr>
            <a:endParaRPr lang="en-US" dirty="0"/>
          </a:p>
          <a:p>
            <a:endParaRPr lang="en-US" dirty="0"/>
          </a:p>
        </p:txBody>
      </p:sp>
      <p:sp>
        <p:nvSpPr>
          <p:cNvPr id="16" name="TextBox 15">
            <a:extLst>
              <a:ext uri="{FF2B5EF4-FFF2-40B4-BE49-F238E27FC236}">
                <a16:creationId xmlns:a16="http://schemas.microsoft.com/office/drawing/2014/main" id="{F9BFF46D-EC06-7044-AEA6-ADA672371C8A}"/>
              </a:ext>
            </a:extLst>
          </p:cNvPr>
          <p:cNvSpPr txBox="1"/>
          <p:nvPr/>
        </p:nvSpPr>
        <p:spPr>
          <a:xfrm>
            <a:off x="4940301" y="6641671"/>
            <a:ext cx="7362913" cy="230832"/>
          </a:xfrm>
          <a:prstGeom prst="rect">
            <a:avLst/>
          </a:prstGeom>
          <a:noFill/>
        </p:spPr>
        <p:txBody>
          <a:bodyPr wrap="none" rtlCol="0">
            <a:spAutoFit/>
          </a:bodyPr>
          <a:lstStyle/>
          <a:p>
            <a:r>
              <a:rPr lang="en-US" sz="900" dirty="0"/>
              <a:t>https://</a:t>
            </a:r>
            <a:r>
              <a:rPr lang="en-US" sz="900" dirty="0" err="1"/>
              <a:t>www.zymoresearch.com</a:t>
            </a:r>
            <a:r>
              <a:rPr lang="en-US" sz="900" dirty="0"/>
              <a:t>/collections/</a:t>
            </a:r>
            <a:r>
              <a:rPr lang="en-US" sz="900" dirty="0" err="1"/>
              <a:t>zymobiomics</a:t>
            </a:r>
            <a:r>
              <a:rPr lang="en-US" sz="900" dirty="0"/>
              <a:t>-microbial-community-standards/products/</a:t>
            </a:r>
            <a:r>
              <a:rPr lang="en-US" sz="900" dirty="0" err="1"/>
              <a:t>zymobiomics</a:t>
            </a:r>
            <a:r>
              <a:rPr lang="en-US" sz="900" dirty="0"/>
              <a:t>-spike-in-control-</a:t>
            </a:r>
            <a:r>
              <a:rPr lang="en-US" sz="900" dirty="0" err="1"/>
              <a:t>i</a:t>
            </a:r>
            <a:r>
              <a:rPr lang="en-US" sz="900" dirty="0"/>
              <a:t>-high-microbial-load</a:t>
            </a:r>
          </a:p>
        </p:txBody>
      </p:sp>
    </p:spTree>
    <p:extLst>
      <p:ext uri="{BB962C8B-B14F-4D97-AF65-F5344CB8AC3E}">
        <p14:creationId xmlns:p14="http://schemas.microsoft.com/office/powerpoint/2010/main" val="31713382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F223D-80EA-FD43-B775-4B58A4B1D3FF}"/>
              </a:ext>
            </a:extLst>
          </p:cNvPr>
          <p:cNvSpPr>
            <a:spLocks noGrp="1"/>
          </p:cNvSpPr>
          <p:nvPr>
            <p:ph type="title"/>
          </p:nvPr>
        </p:nvSpPr>
        <p:spPr>
          <a:xfrm>
            <a:off x="0" y="0"/>
            <a:ext cx="10515600" cy="1325563"/>
          </a:xfrm>
        </p:spPr>
        <p:txBody>
          <a:bodyPr/>
          <a:lstStyle/>
          <a:p>
            <a:r>
              <a:rPr lang="en-US" dirty="0"/>
              <a:t>TRUMATRIX Microbiome Standard</a:t>
            </a:r>
          </a:p>
        </p:txBody>
      </p:sp>
      <p:sp>
        <p:nvSpPr>
          <p:cNvPr id="3" name="Content Placeholder 2">
            <a:extLst>
              <a:ext uri="{FF2B5EF4-FFF2-40B4-BE49-F238E27FC236}">
                <a16:creationId xmlns:a16="http://schemas.microsoft.com/office/drawing/2014/main" id="{A94F81ED-1EE8-724F-A11C-B9280EA7D4FE}"/>
              </a:ext>
            </a:extLst>
          </p:cNvPr>
          <p:cNvSpPr>
            <a:spLocks noGrp="1"/>
          </p:cNvSpPr>
          <p:nvPr>
            <p:ph idx="1"/>
          </p:nvPr>
        </p:nvSpPr>
        <p:spPr>
          <a:xfrm>
            <a:off x="333632" y="1253331"/>
            <a:ext cx="10515600" cy="4351338"/>
          </a:xfrm>
        </p:spPr>
        <p:txBody>
          <a:bodyPr/>
          <a:lstStyle/>
          <a:p>
            <a:r>
              <a:rPr lang="en-US" dirty="0"/>
              <a:t>A standard developed from real human fecal material, with funding from NIH - Mosaic Microbiome Community</a:t>
            </a:r>
          </a:p>
          <a:p>
            <a:r>
              <a:rPr lang="en-US" dirty="0"/>
              <a:t>Prepared from pooled stool samples. </a:t>
            </a:r>
          </a:p>
          <a:p>
            <a:r>
              <a:rPr lang="en-US" dirty="0"/>
              <a:t>Deeply sequenced using targeted, metagenomic, and </a:t>
            </a:r>
            <a:r>
              <a:rPr lang="en-US" dirty="0" err="1"/>
              <a:t>metatranscriptomic</a:t>
            </a:r>
            <a:r>
              <a:rPr lang="en-US" dirty="0"/>
              <a:t> sequencing. (Raw data made available)</a:t>
            </a:r>
          </a:p>
          <a:p>
            <a:endParaRPr lang="en-US" dirty="0"/>
          </a:p>
        </p:txBody>
      </p:sp>
      <p:pic>
        <p:nvPicPr>
          <p:cNvPr id="1026" name="Picture 2" descr="figure of truMatrix fecal labeled 200 bottles multiplied by 1000 vials with an image of a vial above and the multiplied by 10 uses per vial which equals 2 million possibilites">
            <a:extLst>
              <a:ext uri="{FF2B5EF4-FFF2-40B4-BE49-F238E27FC236}">
                <a16:creationId xmlns:a16="http://schemas.microsoft.com/office/drawing/2014/main" id="{8A3FF9FB-744C-3A48-8CAF-E4A84EC316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633" y="3905422"/>
            <a:ext cx="6582032" cy="27425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2 ring pie chart: the outter ring is of phyla and the inside ring is of genus.">
            <a:extLst>
              <a:ext uri="{FF2B5EF4-FFF2-40B4-BE49-F238E27FC236}">
                <a16:creationId xmlns:a16="http://schemas.microsoft.com/office/drawing/2014/main" id="{FC661865-ADED-8E45-B7B2-B8448A0BB8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5664" y="3975442"/>
            <a:ext cx="4323835" cy="288255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6444C44-0F17-0747-91E4-D626E0A8D620}"/>
              </a:ext>
            </a:extLst>
          </p:cNvPr>
          <p:cNvSpPr/>
          <p:nvPr/>
        </p:nvSpPr>
        <p:spPr>
          <a:xfrm>
            <a:off x="7125730" y="6635578"/>
            <a:ext cx="6096000" cy="246221"/>
          </a:xfrm>
          <a:prstGeom prst="rect">
            <a:avLst/>
          </a:prstGeom>
        </p:spPr>
        <p:txBody>
          <a:bodyPr>
            <a:spAutoFit/>
          </a:bodyPr>
          <a:lstStyle/>
          <a:p>
            <a:r>
              <a:rPr lang="en-US" sz="1000" dirty="0"/>
              <a:t>https://</a:t>
            </a:r>
            <a:r>
              <a:rPr lang="en-US" sz="1000" dirty="0" err="1"/>
              <a:t>www.zymoresearch.com</a:t>
            </a:r>
            <a:r>
              <a:rPr lang="en-US" sz="1000" dirty="0"/>
              <a:t>/pages/</a:t>
            </a:r>
            <a:r>
              <a:rPr lang="en-US" sz="1000" dirty="0" err="1"/>
              <a:t>zymobiomics</a:t>
            </a:r>
            <a:r>
              <a:rPr lang="en-US" sz="1000" dirty="0"/>
              <a:t>-fecal-reference-with-</a:t>
            </a:r>
            <a:r>
              <a:rPr lang="en-US" sz="1000" dirty="0" err="1"/>
              <a:t>trumatrix</a:t>
            </a:r>
            <a:r>
              <a:rPr lang="en-US" sz="1000" dirty="0"/>
              <a:t>-technology</a:t>
            </a:r>
          </a:p>
        </p:txBody>
      </p:sp>
      <p:pic>
        <p:nvPicPr>
          <p:cNvPr id="1030" name="Picture 6" descr="The BioCollective">
            <a:extLst>
              <a:ext uri="{FF2B5EF4-FFF2-40B4-BE49-F238E27FC236}">
                <a16:creationId xmlns:a16="http://schemas.microsoft.com/office/drawing/2014/main" id="{909135ED-13DF-184C-BDDB-B1C74A284A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1384" y="1395583"/>
            <a:ext cx="2085964" cy="2350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2187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C9F59-4FF1-7849-B349-F282C17646DD}"/>
              </a:ext>
            </a:extLst>
          </p:cNvPr>
          <p:cNvSpPr>
            <a:spLocks noGrp="1"/>
          </p:cNvSpPr>
          <p:nvPr>
            <p:ph type="title"/>
          </p:nvPr>
        </p:nvSpPr>
        <p:spPr/>
        <p:txBody>
          <a:bodyPr/>
          <a:lstStyle/>
          <a:p>
            <a:endParaRPr lang="en-US"/>
          </a:p>
        </p:txBody>
      </p:sp>
      <p:pic>
        <p:nvPicPr>
          <p:cNvPr id="10" name="Content Placeholder 9" descr="Graphical user interface, text&#10;&#10;Description automatically generated">
            <a:extLst>
              <a:ext uri="{FF2B5EF4-FFF2-40B4-BE49-F238E27FC236}">
                <a16:creationId xmlns:a16="http://schemas.microsoft.com/office/drawing/2014/main" id="{03B13AFA-EF6A-EA42-8568-A8457411F0B0}"/>
              </a:ext>
            </a:extLst>
          </p:cNvPr>
          <p:cNvPicPr>
            <a:picLocks noGrp="1" noChangeAspect="1"/>
          </p:cNvPicPr>
          <p:nvPr>
            <p:ph idx="1"/>
          </p:nvPr>
        </p:nvPicPr>
        <p:blipFill>
          <a:blip r:embed="rId3"/>
          <a:stretch>
            <a:fillRect/>
          </a:stretch>
        </p:blipFill>
        <p:spPr>
          <a:xfrm>
            <a:off x="726989" y="1093859"/>
            <a:ext cx="5266190" cy="4817367"/>
          </a:xfrm>
        </p:spPr>
      </p:pic>
      <p:pic>
        <p:nvPicPr>
          <p:cNvPr id="8" name="Content Placeholder 4">
            <a:extLst>
              <a:ext uri="{FF2B5EF4-FFF2-40B4-BE49-F238E27FC236}">
                <a16:creationId xmlns:a16="http://schemas.microsoft.com/office/drawing/2014/main" id="{4CD61504-FF5D-0543-B28C-7A38745BF119}"/>
              </a:ext>
            </a:extLst>
          </p:cNvPr>
          <p:cNvPicPr>
            <a:picLocks noChangeAspect="1"/>
          </p:cNvPicPr>
          <p:nvPr/>
        </p:nvPicPr>
        <p:blipFill>
          <a:blip r:embed="rId4"/>
          <a:stretch>
            <a:fillRect/>
          </a:stretch>
        </p:blipFill>
        <p:spPr>
          <a:xfrm>
            <a:off x="6544964" y="1081502"/>
            <a:ext cx="5105400" cy="4817367"/>
          </a:xfrm>
          <a:prstGeom prst="rect">
            <a:avLst/>
          </a:prstGeom>
        </p:spPr>
      </p:pic>
      <p:sp>
        <p:nvSpPr>
          <p:cNvPr id="11" name="Rectangle 10">
            <a:extLst>
              <a:ext uri="{FF2B5EF4-FFF2-40B4-BE49-F238E27FC236}">
                <a16:creationId xmlns:a16="http://schemas.microsoft.com/office/drawing/2014/main" id="{8A8F68E4-B94B-954C-9A0F-8CBEE3BBD3E7}"/>
              </a:ext>
            </a:extLst>
          </p:cNvPr>
          <p:cNvSpPr/>
          <p:nvPr/>
        </p:nvSpPr>
        <p:spPr>
          <a:xfrm>
            <a:off x="726989" y="5911226"/>
            <a:ext cx="5266190" cy="507831"/>
          </a:xfrm>
          <a:prstGeom prst="rect">
            <a:avLst/>
          </a:prstGeom>
        </p:spPr>
        <p:txBody>
          <a:bodyPr wrap="square">
            <a:spAutoFit/>
          </a:bodyPr>
          <a:lstStyle/>
          <a:p>
            <a:r>
              <a:rPr lang="en-US" sz="900" dirty="0">
                <a:solidFill>
                  <a:srgbClr val="212121"/>
                </a:solidFill>
                <a:latin typeface="BlinkMacSystemFont"/>
              </a:rPr>
              <a:t>Amos GCA, Logan A, Anwar S, </a:t>
            </a:r>
            <a:r>
              <a:rPr lang="en-US" sz="900" dirty="0" err="1">
                <a:solidFill>
                  <a:srgbClr val="212121"/>
                </a:solidFill>
                <a:latin typeface="BlinkMacSystemFont"/>
              </a:rPr>
              <a:t>Fritzsche</a:t>
            </a:r>
            <a:r>
              <a:rPr lang="en-US" sz="900" dirty="0">
                <a:solidFill>
                  <a:srgbClr val="212121"/>
                </a:solidFill>
                <a:latin typeface="BlinkMacSystemFont"/>
              </a:rPr>
              <a:t> M, Mate R, </a:t>
            </a:r>
            <a:r>
              <a:rPr lang="en-US" sz="900" dirty="0" err="1">
                <a:solidFill>
                  <a:srgbClr val="212121"/>
                </a:solidFill>
                <a:latin typeface="BlinkMacSystemFont"/>
              </a:rPr>
              <a:t>Bleazard</a:t>
            </a:r>
            <a:r>
              <a:rPr lang="en-US" sz="900" dirty="0">
                <a:solidFill>
                  <a:srgbClr val="212121"/>
                </a:solidFill>
                <a:latin typeface="BlinkMacSystemFont"/>
              </a:rPr>
              <a:t> T, </a:t>
            </a:r>
            <a:r>
              <a:rPr lang="en-US" sz="900" dirty="0" err="1">
                <a:solidFill>
                  <a:srgbClr val="212121"/>
                </a:solidFill>
                <a:latin typeface="BlinkMacSystemFont"/>
              </a:rPr>
              <a:t>Rijpkema</a:t>
            </a:r>
            <a:r>
              <a:rPr lang="en-US" sz="900" dirty="0">
                <a:solidFill>
                  <a:srgbClr val="212121"/>
                </a:solidFill>
                <a:latin typeface="BlinkMacSystemFont"/>
              </a:rPr>
              <a:t> S. Developing standards for the microbiome field. Microbiome. 2020 Jun 26;8(1):98. </a:t>
            </a:r>
            <a:r>
              <a:rPr lang="en-US" sz="900" dirty="0" err="1">
                <a:solidFill>
                  <a:srgbClr val="212121"/>
                </a:solidFill>
                <a:latin typeface="BlinkMacSystemFont"/>
              </a:rPr>
              <a:t>doi</a:t>
            </a:r>
            <a:r>
              <a:rPr lang="en-US" sz="900" dirty="0">
                <a:solidFill>
                  <a:srgbClr val="212121"/>
                </a:solidFill>
                <a:latin typeface="BlinkMacSystemFont"/>
              </a:rPr>
              <a:t>: 10.1186/s40168-020-00856-3. PMID: 32591016; PMCID: PMC7320585.</a:t>
            </a:r>
            <a:endParaRPr lang="en-US" sz="900" dirty="0"/>
          </a:p>
        </p:txBody>
      </p:sp>
      <p:sp>
        <p:nvSpPr>
          <p:cNvPr id="12" name="Rectangle 11">
            <a:extLst>
              <a:ext uri="{FF2B5EF4-FFF2-40B4-BE49-F238E27FC236}">
                <a16:creationId xmlns:a16="http://schemas.microsoft.com/office/drawing/2014/main" id="{CA77F02D-E8D0-1C4F-9B85-6762725736CC}"/>
              </a:ext>
            </a:extLst>
          </p:cNvPr>
          <p:cNvSpPr/>
          <p:nvPr/>
        </p:nvSpPr>
        <p:spPr>
          <a:xfrm>
            <a:off x="6544964" y="5884325"/>
            <a:ext cx="5105400" cy="1061829"/>
          </a:xfrm>
          <a:prstGeom prst="rect">
            <a:avLst/>
          </a:prstGeom>
        </p:spPr>
        <p:txBody>
          <a:bodyPr wrap="square">
            <a:spAutoFit/>
          </a:bodyPr>
          <a:lstStyle/>
          <a:p>
            <a:r>
              <a:rPr lang="en-US" sz="900" dirty="0" err="1">
                <a:solidFill>
                  <a:srgbClr val="212121"/>
                </a:solidFill>
                <a:latin typeface="BlinkMacSystemFont"/>
              </a:rPr>
              <a:t>Tourlousse</a:t>
            </a:r>
            <a:r>
              <a:rPr lang="en-US" sz="900" dirty="0">
                <a:solidFill>
                  <a:srgbClr val="212121"/>
                </a:solidFill>
                <a:latin typeface="BlinkMacSystemFont"/>
              </a:rPr>
              <a:t> DM, Narita K, Miura T, Sakamoto M, Ohashi A, </a:t>
            </a:r>
            <a:r>
              <a:rPr lang="en-US" sz="900" dirty="0" err="1">
                <a:solidFill>
                  <a:srgbClr val="212121"/>
                </a:solidFill>
                <a:latin typeface="BlinkMacSystemFont"/>
              </a:rPr>
              <a:t>Shiina</a:t>
            </a:r>
            <a:r>
              <a:rPr lang="en-US" sz="900" dirty="0">
                <a:solidFill>
                  <a:srgbClr val="212121"/>
                </a:solidFill>
                <a:latin typeface="BlinkMacSystemFont"/>
              </a:rPr>
              <a:t> K, Matsuda M, Miura D, Shimamura M, </a:t>
            </a:r>
            <a:r>
              <a:rPr lang="en-US" sz="900" dirty="0" err="1">
                <a:solidFill>
                  <a:srgbClr val="212121"/>
                </a:solidFill>
                <a:latin typeface="BlinkMacSystemFont"/>
              </a:rPr>
              <a:t>Ohyama</a:t>
            </a:r>
            <a:r>
              <a:rPr lang="en-US" sz="900" dirty="0">
                <a:solidFill>
                  <a:srgbClr val="212121"/>
                </a:solidFill>
                <a:latin typeface="BlinkMacSystemFont"/>
              </a:rPr>
              <a:t> Y, </a:t>
            </a:r>
            <a:r>
              <a:rPr lang="en-US" sz="900" dirty="0" err="1">
                <a:solidFill>
                  <a:srgbClr val="212121"/>
                </a:solidFill>
                <a:latin typeface="BlinkMacSystemFont"/>
              </a:rPr>
              <a:t>Yamazoe</a:t>
            </a:r>
            <a:r>
              <a:rPr lang="en-US" sz="900" dirty="0">
                <a:solidFill>
                  <a:srgbClr val="212121"/>
                </a:solidFill>
                <a:latin typeface="BlinkMacSystemFont"/>
              </a:rPr>
              <a:t> A, Uchino Y, </a:t>
            </a:r>
            <a:r>
              <a:rPr lang="en-US" sz="900" dirty="0" err="1">
                <a:solidFill>
                  <a:srgbClr val="212121"/>
                </a:solidFill>
                <a:latin typeface="BlinkMacSystemFont"/>
              </a:rPr>
              <a:t>Kameyama</a:t>
            </a:r>
            <a:r>
              <a:rPr lang="en-US" sz="900" dirty="0">
                <a:solidFill>
                  <a:srgbClr val="212121"/>
                </a:solidFill>
                <a:latin typeface="BlinkMacSystemFont"/>
              </a:rPr>
              <a:t> K, </a:t>
            </a:r>
            <a:r>
              <a:rPr lang="en-US" sz="900" dirty="0" err="1">
                <a:solidFill>
                  <a:srgbClr val="212121"/>
                </a:solidFill>
                <a:latin typeface="BlinkMacSystemFont"/>
              </a:rPr>
              <a:t>Arioka</a:t>
            </a:r>
            <a:r>
              <a:rPr lang="en-US" sz="900" dirty="0">
                <a:solidFill>
                  <a:srgbClr val="212121"/>
                </a:solidFill>
                <a:latin typeface="BlinkMacSystemFont"/>
              </a:rPr>
              <a:t> S, Kataoka J, Hisada T, </a:t>
            </a:r>
            <a:r>
              <a:rPr lang="en-US" sz="900" dirty="0" err="1">
                <a:solidFill>
                  <a:srgbClr val="212121"/>
                </a:solidFill>
                <a:latin typeface="BlinkMacSystemFont"/>
              </a:rPr>
              <a:t>Fujii</a:t>
            </a:r>
            <a:r>
              <a:rPr lang="en-US" sz="900" dirty="0">
                <a:solidFill>
                  <a:srgbClr val="212121"/>
                </a:solidFill>
                <a:latin typeface="BlinkMacSystemFont"/>
              </a:rPr>
              <a:t> K, Takahashi S, </a:t>
            </a:r>
            <a:r>
              <a:rPr lang="en-US" sz="900" dirty="0" err="1">
                <a:solidFill>
                  <a:srgbClr val="212121"/>
                </a:solidFill>
                <a:latin typeface="BlinkMacSystemFont"/>
              </a:rPr>
              <a:t>Kuroiwa</a:t>
            </a:r>
            <a:r>
              <a:rPr lang="en-US" sz="900" dirty="0">
                <a:solidFill>
                  <a:srgbClr val="212121"/>
                </a:solidFill>
                <a:latin typeface="BlinkMacSystemFont"/>
              </a:rPr>
              <a:t> M, </a:t>
            </a:r>
            <a:r>
              <a:rPr lang="en-US" sz="900" dirty="0" err="1">
                <a:solidFill>
                  <a:srgbClr val="212121"/>
                </a:solidFill>
                <a:latin typeface="BlinkMacSystemFont"/>
              </a:rPr>
              <a:t>Rokushima</a:t>
            </a:r>
            <a:r>
              <a:rPr lang="en-US" sz="900" dirty="0">
                <a:solidFill>
                  <a:srgbClr val="212121"/>
                </a:solidFill>
                <a:latin typeface="BlinkMacSystemFont"/>
              </a:rPr>
              <a:t> M, Nishiyama M, Tanaka Y, </a:t>
            </a:r>
            <a:r>
              <a:rPr lang="en-US" sz="900" dirty="0" err="1">
                <a:solidFill>
                  <a:srgbClr val="212121"/>
                </a:solidFill>
                <a:latin typeface="BlinkMacSystemFont"/>
              </a:rPr>
              <a:t>Fuchikami</a:t>
            </a:r>
            <a:r>
              <a:rPr lang="en-US" sz="900" dirty="0">
                <a:solidFill>
                  <a:srgbClr val="212121"/>
                </a:solidFill>
                <a:latin typeface="BlinkMacSystemFont"/>
              </a:rPr>
              <a:t> T, Aoki H, Kira S, </a:t>
            </a:r>
            <a:r>
              <a:rPr lang="en-US" sz="900" dirty="0" err="1">
                <a:solidFill>
                  <a:srgbClr val="212121"/>
                </a:solidFill>
                <a:latin typeface="BlinkMacSystemFont"/>
              </a:rPr>
              <a:t>Koyanagi</a:t>
            </a:r>
            <a:r>
              <a:rPr lang="en-US" sz="900" dirty="0">
                <a:solidFill>
                  <a:srgbClr val="212121"/>
                </a:solidFill>
                <a:latin typeface="BlinkMacSystemFont"/>
              </a:rPr>
              <a:t> R, Naito T, </a:t>
            </a:r>
            <a:r>
              <a:rPr lang="en-US" sz="900" dirty="0" err="1">
                <a:solidFill>
                  <a:srgbClr val="212121"/>
                </a:solidFill>
                <a:latin typeface="BlinkMacSystemFont"/>
              </a:rPr>
              <a:t>Nishiwaki</a:t>
            </a:r>
            <a:r>
              <a:rPr lang="en-US" sz="900" dirty="0">
                <a:solidFill>
                  <a:srgbClr val="212121"/>
                </a:solidFill>
                <a:latin typeface="BlinkMacSystemFont"/>
              </a:rPr>
              <a:t> M, </a:t>
            </a:r>
            <a:r>
              <a:rPr lang="en-US" sz="900" dirty="0" err="1">
                <a:solidFill>
                  <a:srgbClr val="212121"/>
                </a:solidFill>
                <a:latin typeface="BlinkMacSystemFont"/>
              </a:rPr>
              <a:t>Kumagai</a:t>
            </a:r>
            <a:r>
              <a:rPr lang="en-US" sz="900" dirty="0">
                <a:solidFill>
                  <a:srgbClr val="212121"/>
                </a:solidFill>
                <a:latin typeface="BlinkMacSystemFont"/>
              </a:rPr>
              <a:t> H, Konda M, Kasahara K, </a:t>
            </a:r>
            <a:r>
              <a:rPr lang="en-US" sz="900" dirty="0" err="1">
                <a:solidFill>
                  <a:srgbClr val="212121"/>
                </a:solidFill>
                <a:latin typeface="BlinkMacSystemFont"/>
              </a:rPr>
              <a:t>Ohkuma</a:t>
            </a:r>
            <a:r>
              <a:rPr lang="en-US" sz="900" dirty="0">
                <a:solidFill>
                  <a:srgbClr val="212121"/>
                </a:solidFill>
                <a:latin typeface="BlinkMacSystemFont"/>
              </a:rPr>
              <a:t> M, Kawasaki H, Sekiguchi Y, Terauchi J. Validation and standardization of DNA extraction and library construction methods for metagenomics-based human fecal microbiome measurements. Microbiome. 2021 Apr 29;9(1):95. </a:t>
            </a:r>
            <a:r>
              <a:rPr lang="en-US" sz="900" dirty="0" err="1">
                <a:solidFill>
                  <a:srgbClr val="212121"/>
                </a:solidFill>
                <a:latin typeface="BlinkMacSystemFont"/>
              </a:rPr>
              <a:t>doi</a:t>
            </a:r>
            <a:r>
              <a:rPr lang="en-US" sz="900" dirty="0">
                <a:solidFill>
                  <a:srgbClr val="212121"/>
                </a:solidFill>
                <a:latin typeface="BlinkMacSystemFont"/>
              </a:rPr>
              <a:t>: 10.1186/s40168-021-01048-3. PMID: 33910647; PMCID: PMC8082873.</a:t>
            </a:r>
            <a:endParaRPr lang="en-US" sz="900" dirty="0"/>
          </a:p>
        </p:txBody>
      </p:sp>
    </p:spTree>
    <p:extLst>
      <p:ext uri="{BB962C8B-B14F-4D97-AF65-F5344CB8AC3E}">
        <p14:creationId xmlns:p14="http://schemas.microsoft.com/office/powerpoint/2010/main" val="11104464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38BA1-9EBB-2D40-BEDD-8510B973AFE8}"/>
              </a:ext>
            </a:extLst>
          </p:cNvPr>
          <p:cNvSpPr>
            <a:spLocks noGrp="1"/>
          </p:cNvSpPr>
          <p:nvPr>
            <p:ph type="title"/>
          </p:nvPr>
        </p:nvSpPr>
        <p:spPr>
          <a:xfrm>
            <a:off x="0" y="18255"/>
            <a:ext cx="10515600" cy="1325563"/>
          </a:xfrm>
        </p:spPr>
        <p:txBody>
          <a:bodyPr/>
          <a:lstStyle/>
          <a:p>
            <a:r>
              <a:rPr lang="en-US" dirty="0"/>
              <a:t>Sequencing Depth – Host Genome</a:t>
            </a:r>
          </a:p>
        </p:txBody>
      </p:sp>
      <p:sp>
        <p:nvSpPr>
          <p:cNvPr id="7" name="Content Placeholder 6">
            <a:extLst>
              <a:ext uri="{FF2B5EF4-FFF2-40B4-BE49-F238E27FC236}">
                <a16:creationId xmlns:a16="http://schemas.microsoft.com/office/drawing/2014/main" id="{299FB4C6-253C-9742-AF65-C5E920A25713}"/>
              </a:ext>
            </a:extLst>
          </p:cNvPr>
          <p:cNvSpPr>
            <a:spLocks noGrp="1"/>
          </p:cNvSpPr>
          <p:nvPr>
            <p:ph idx="1"/>
          </p:nvPr>
        </p:nvSpPr>
        <p:spPr>
          <a:xfrm>
            <a:off x="269789" y="1146003"/>
            <a:ext cx="10515600" cy="4351338"/>
          </a:xfrm>
        </p:spPr>
        <p:txBody>
          <a:bodyPr/>
          <a:lstStyle/>
          <a:p>
            <a:r>
              <a:rPr lang="en-US" dirty="0"/>
              <a:t>The amount of host DNA poses a major challenge to metagenome analysis.</a:t>
            </a:r>
          </a:p>
        </p:txBody>
      </p:sp>
      <p:pic>
        <p:nvPicPr>
          <p:cNvPr id="2050" name="Picture 2">
            <a:extLst>
              <a:ext uri="{FF2B5EF4-FFF2-40B4-BE49-F238E27FC236}">
                <a16:creationId xmlns:a16="http://schemas.microsoft.com/office/drawing/2014/main" id="{6CFCE027-5F77-BD4B-9748-AEB587A615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1802" y="1813241"/>
            <a:ext cx="3688961" cy="436372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EC44782C-43BD-814E-8C0C-09957D1A8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351" y="2317546"/>
            <a:ext cx="6717957" cy="358203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49E9A10-20DF-6247-9FA0-D32E7EF38F0B}"/>
              </a:ext>
            </a:extLst>
          </p:cNvPr>
          <p:cNvSpPr/>
          <p:nvPr/>
        </p:nvSpPr>
        <p:spPr>
          <a:xfrm>
            <a:off x="566351" y="6301822"/>
            <a:ext cx="11395460" cy="369332"/>
          </a:xfrm>
          <a:prstGeom prst="rect">
            <a:avLst/>
          </a:prstGeom>
        </p:spPr>
        <p:txBody>
          <a:bodyPr wrap="square">
            <a:spAutoFit/>
          </a:bodyPr>
          <a:lstStyle/>
          <a:p>
            <a:r>
              <a:rPr lang="en-US" sz="900" dirty="0">
                <a:solidFill>
                  <a:srgbClr val="222222"/>
                </a:solidFill>
                <a:latin typeface="Arial" panose="020B0604020202020204" pitchFamily="34" charset="0"/>
              </a:rPr>
              <a:t>Pereira-Marques, J., </a:t>
            </a:r>
            <a:r>
              <a:rPr lang="en-US" sz="900" dirty="0" err="1">
                <a:solidFill>
                  <a:srgbClr val="222222"/>
                </a:solidFill>
                <a:latin typeface="Arial" panose="020B0604020202020204" pitchFamily="34" charset="0"/>
              </a:rPr>
              <a:t>Hout</a:t>
            </a:r>
            <a:r>
              <a:rPr lang="en-US" sz="900" dirty="0">
                <a:solidFill>
                  <a:srgbClr val="222222"/>
                </a:solidFill>
                <a:latin typeface="Arial" panose="020B0604020202020204" pitchFamily="34" charset="0"/>
              </a:rPr>
              <a:t>, A., Ferreira, R. M., Weber, M., Pinto-Ribeiro, I., van </a:t>
            </a:r>
            <a:r>
              <a:rPr lang="en-US" sz="900" dirty="0" err="1">
                <a:solidFill>
                  <a:srgbClr val="222222"/>
                </a:solidFill>
                <a:latin typeface="Arial" panose="020B0604020202020204" pitchFamily="34" charset="0"/>
              </a:rPr>
              <a:t>Doorn</a:t>
            </a:r>
            <a:r>
              <a:rPr lang="en-US" sz="900" dirty="0">
                <a:solidFill>
                  <a:srgbClr val="222222"/>
                </a:solidFill>
                <a:latin typeface="Arial" panose="020B0604020202020204" pitchFamily="34" charset="0"/>
              </a:rPr>
              <a:t>, L. J., ... &amp; </a:t>
            </a:r>
            <a:r>
              <a:rPr lang="en-US" sz="900" dirty="0" err="1">
                <a:solidFill>
                  <a:srgbClr val="222222"/>
                </a:solidFill>
                <a:latin typeface="Arial" panose="020B0604020202020204" pitchFamily="34" charset="0"/>
              </a:rPr>
              <a:t>Figueiredo</a:t>
            </a:r>
            <a:r>
              <a:rPr lang="en-US" sz="900" dirty="0">
                <a:solidFill>
                  <a:srgbClr val="222222"/>
                </a:solidFill>
                <a:latin typeface="Arial" panose="020B0604020202020204" pitchFamily="34" charset="0"/>
              </a:rPr>
              <a:t>, C. (2019). Impact of host DNA and sequencing depth on the taxonomic resolution of whole metagenome sequencing for microbiome analysis. </a:t>
            </a:r>
            <a:r>
              <a:rPr lang="en-US" sz="900" i="1" dirty="0">
                <a:solidFill>
                  <a:srgbClr val="222222"/>
                </a:solidFill>
                <a:latin typeface="Arial" panose="020B0604020202020204" pitchFamily="34" charset="0"/>
              </a:rPr>
              <a:t>Frontiers in microbiology</a:t>
            </a:r>
            <a:r>
              <a:rPr lang="en-US" sz="900" dirty="0">
                <a:solidFill>
                  <a:srgbClr val="222222"/>
                </a:solidFill>
                <a:latin typeface="Arial" panose="020B0604020202020204" pitchFamily="34" charset="0"/>
              </a:rPr>
              <a:t>, </a:t>
            </a:r>
            <a:r>
              <a:rPr lang="en-US" sz="900" i="1" dirty="0">
                <a:solidFill>
                  <a:srgbClr val="222222"/>
                </a:solidFill>
                <a:latin typeface="Arial" panose="020B0604020202020204" pitchFamily="34" charset="0"/>
              </a:rPr>
              <a:t>10</a:t>
            </a:r>
            <a:r>
              <a:rPr lang="en-US" sz="900" dirty="0">
                <a:solidFill>
                  <a:srgbClr val="222222"/>
                </a:solidFill>
                <a:latin typeface="Arial" panose="020B0604020202020204" pitchFamily="34" charset="0"/>
              </a:rPr>
              <a:t>, 1277.</a:t>
            </a:r>
            <a:endParaRPr lang="en-US" sz="900" dirty="0"/>
          </a:p>
        </p:txBody>
      </p:sp>
    </p:spTree>
    <p:extLst>
      <p:ext uri="{BB962C8B-B14F-4D97-AF65-F5344CB8AC3E}">
        <p14:creationId xmlns:p14="http://schemas.microsoft.com/office/powerpoint/2010/main" val="40064589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5D6C-571D-6448-8462-69954DAAF03F}"/>
              </a:ext>
            </a:extLst>
          </p:cNvPr>
          <p:cNvSpPr>
            <a:spLocks noGrp="1"/>
          </p:cNvSpPr>
          <p:nvPr>
            <p:ph type="title"/>
          </p:nvPr>
        </p:nvSpPr>
        <p:spPr>
          <a:xfrm>
            <a:off x="0" y="0"/>
            <a:ext cx="10515600" cy="1325563"/>
          </a:xfrm>
        </p:spPr>
        <p:txBody>
          <a:bodyPr/>
          <a:lstStyle/>
          <a:p>
            <a:r>
              <a:rPr lang="en-US" dirty="0"/>
              <a:t>Microbiome DNA Enrichment </a:t>
            </a:r>
          </a:p>
        </p:txBody>
      </p:sp>
      <p:pic>
        <p:nvPicPr>
          <p:cNvPr id="7" name="Picture 2">
            <a:extLst>
              <a:ext uri="{FF2B5EF4-FFF2-40B4-BE49-F238E27FC236}">
                <a16:creationId xmlns:a16="http://schemas.microsoft.com/office/drawing/2014/main" id="{46A506A4-C5F4-C64E-BBAE-48C50C2E31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226" y="4628806"/>
            <a:ext cx="2478563" cy="2033693"/>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EED37C62-B755-6142-A3FB-FF0F7C87CDCB}"/>
              </a:ext>
            </a:extLst>
          </p:cNvPr>
          <p:cNvSpPr>
            <a:spLocks noGrp="1"/>
          </p:cNvSpPr>
          <p:nvPr>
            <p:ph idx="1"/>
          </p:nvPr>
        </p:nvSpPr>
        <p:spPr>
          <a:xfrm>
            <a:off x="433721" y="1041400"/>
            <a:ext cx="10515600" cy="4351338"/>
          </a:xfrm>
        </p:spPr>
        <p:txBody>
          <a:bodyPr>
            <a:normAutofit/>
          </a:bodyPr>
          <a:lstStyle/>
          <a:p>
            <a:r>
              <a:rPr lang="en-US" sz="2000" dirty="0"/>
              <a:t>Evaluation of microbiome DNA enrichment should be performed with multiple kits   </a:t>
            </a:r>
          </a:p>
          <a:p>
            <a:pPr lvl="1"/>
            <a:r>
              <a:rPr lang="en-US" dirty="0" err="1"/>
              <a:t>NEBNext</a:t>
            </a:r>
            <a:r>
              <a:rPr lang="en-US" dirty="0"/>
              <a:t> Microbiome DNA enrichment kit (New England Biolabs Inc., </a:t>
            </a:r>
            <a:r>
              <a:rPr lang="en-US" dirty="0" err="1"/>
              <a:t>Ipswitch</a:t>
            </a:r>
            <a:r>
              <a:rPr lang="en-US" dirty="0"/>
              <a:t>, MA, USA)</a:t>
            </a:r>
          </a:p>
          <a:p>
            <a:pPr lvl="1"/>
            <a:r>
              <a:rPr lang="en-US" dirty="0" err="1"/>
              <a:t>Molzym</a:t>
            </a:r>
            <a:r>
              <a:rPr lang="en-US" dirty="0"/>
              <a:t> Ultra-Deep Microbiome Prep (</a:t>
            </a:r>
            <a:r>
              <a:rPr lang="en-US" dirty="0" err="1"/>
              <a:t>Molzym</a:t>
            </a:r>
            <a:r>
              <a:rPr lang="en-US" dirty="0"/>
              <a:t>, Bremen, Germany).</a:t>
            </a:r>
          </a:p>
          <a:p>
            <a:pPr lvl="1"/>
            <a:r>
              <a:rPr lang="en-US" dirty="0" err="1"/>
              <a:t>QIAamp</a:t>
            </a:r>
            <a:r>
              <a:rPr lang="en-US" dirty="0"/>
              <a:t> DNA Microbiome Kit (Qiagen, Hilden, Germany).</a:t>
            </a:r>
          </a:p>
          <a:p>
            <a:pPr lvl="1"/>
            <a:r>
              <a:rPr lang="en-US" dirty="0" err="1"/>
              <a:t>HostZERO</a:t>
            </a:r>
            <a:r>
              <a:rPr lang="en-US" dirty="0"/>
              <a:t> microbial DNA kit (</a:t>
            </a:r>
            <a:r>
              <a:rPr lang="en-US" dirty="0" err="1"/>
              <a:t>Zymo</a:t>
            </a:r>
            <a:r>
              <a:rPr lang="en-US" dirty="0"/>
              <a:t> Research, California, USA).</a:t>
            </a:r>
          </a:p>
          <a:p>
            <a:pPr lvl="1"/>
            <a:endParaRPr lang="en-US" sz="1600" dirty="0"/>
          </a:p>
        </p:txBody>
      </p:sp>
      <p:sp>
        <p:nvSpPr>
          <p:cNvPr id="12" name="Rectangle 11">
            <a:extLst>
              <a:ext uri="{FF2B5EF4-FFF2-40B4-BE49-F238E27FC236}">
                <a16:creationId xmlns:a16="http://schemas.microsoft.com/office/drawing/2014/main" id="{5E1C6A8C-97B0-694A-944F-69B0C502E138}"/>
              </a:ext>
            </a:extLst>
          </p:cNvPr>
          <p:cNvSpPr/>
          <p:nvPr/>
        </p:nvSpPr>
        <p:spPr>
          <a:xfrm>
            <a:off x="5257800" y="6081004"/>
            <a:ext cx="6096000" cy="507831"/>
          </a:xfrm>
          <a:prstGeom prst="rect">
            <a:avLst/>
          </a:prstGeom>
        </p:spPr>
        <p:txBody>
          <a:bodyPr>
            <a:spAutoFit/>
          </a:bodyPr>
          <a:lstStyle/>
          <a:p>
            <a:r>
              <a:rPr lang="en-US" sz="900" dirty="0">
                <a:solidFill>
                  <a:srgbClr val="222222"/>
                </a:solidFill>
                <a:latin typeface="Arial" panose="020B0604020202020204" pitchFamily="34" charset="0"/>
              </a:rPr>
              <a:t>Yap, M., Feehily, C., Walsh, C. J., Fenelon, M., Murphy, E. F., McAuliffe, F. M., ... &amp; Cotter, P. D. (2020). Evaluation of methods for the reduction of contaminating host reads when performing shotgun metagenomic sequencing of the milk microbiome. </a:t>
            </a:r>
            <a:r>
              <a:rPr lang="en-US" sz="900" i="1" dirty="0">
                <a:solidFill>
                  <a:srgbClr val="222222"/>
                </a:solidFill>
                <a:latin typeface="Arial" panose="020B0604020202020204" pitchFamily="34" charset="0"/>
              </a:rPr>
              <a:t>Scientific reports</a:t>
            </a:r>
            <a:r>
              <a:rPr lang="en-US" sz="900" dirty="0">
                <a:solidFill>
                  <a:srgbClr val="222222"/>
                </a:solidFill>
                <a:latin typeface="Arial" panose="020B0604020202020204" pitchFamily="34" charset="0"/>
              </a:rPr>
              <a:t>, </a:t>
            </a:r>
            <a:r>
              <a:rPr lang="en-US" sz="900" i="1" dirty="0">
                <a:solidFill>
                  <a:srgbClr val="222222"/>
                </a:solidFill>
                <a:latin typeface="Arial" panose="020B0604020202020204" pitchFamily="34" charset="0"/>
              </a:rPr>
              <a:t>10</a:t>
            </a:r>
            <a:r>
              <a:rPr lang="en-US" sz="900" dirty="0">
                <a:solidFill>
                  <a:srgbClr val="222222"/>
                </a:solidFill>
                <a:latin typeface="Arial" panose="020B0604020202020204" pitchFamily="34" charset="0"/>
              </a:rPr>
              <a:t>(1), 1-11.</a:t>
            </a:r>
            <a:endParaRPr lang="en-US" sz="900" dirty="0"/>
          </a:p>
        </p:txBody>
      </p:sp>
      <p:pic>
        <p:nvPicPr>
          <p:cNvPr id="3078" name="Picture 6" descr="figure2">
            <a:extLst>
              <a:ext uri="{FF2B5EF4-FFF2-40B4-BE49-F238E27FC236}">
                <a16:creationId xmlns:a16="http://schemas.microsoft.com/office/drawing/2014/main" id="{300F02E8-CE23-094E-B102-4A143D3A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30722" y="3358862"/>
            <a:ext cx="6659058" cy="271222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page1image325919472">
            <a:extLst>
              <a:ext uri="{FF2B5EF4-FFF2-40B4-BE49-F238E27FC236}">
                <a16:creationId xmlns:a16="http://schemas.microsoft.com/office/drawing/2014/main" id="{81AE26CE-AB7E-724A-BA89-7988DAC89F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04800" cy="571500"/>
          </a:xfrm>
          <a:prstGeom prst="rect">
            <a:avLst/>
          </a:prstGeom>
          <a:noFill/>
          <a:extLst>
            <a:ext uri="{909E8E84-426E-40DD-AFC4-6F175D3DCCD1}">
              <a14:hiddenFill xmlns:a14="http://schemas.microsoft.com/office/drawing/2010/main">
                <a:solidFill>
                  <a:srgbClr val="FFFFFF"/>
                </a:solidFill>
              </a14:hiddenFill>
            </a:ext>
          </a:extLst>
        </p:spPr>
      </p:pic>
      <p:pic>
        <p:nvPicPr>
          <p:cNvPr id="3081" name="Picture 9" descr="page1image325919760">
            <a:extLst>
              <a:ext uri="{FF2B5EF4-FFF2-40B4-BE49-F238E27FC236}">
                <a16:creationId xmlns:a16="http://schemas.microsoft.com/office/drawing/2014/main" id="{8F73ACBE-334A-ED45-83CE-992CAA5F3A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04800" cy="1587500"/>
          </a:xfrm>
          <a:prstGeom prst="rect">
            <a:avLst/>
          </a:prstGeom>
          <a:noFill/>
          <a:extLst>
            <a:ext uri="{909E8E84-426E-40DD-AFC4-6F175D3DCCD1}">
              <a14:hiddenFill xmlns:a14="http://schemas.microsoft.com/office/drawing/2010/main">
                <a:solidFill>
                  <a:srgbClr val="FFFFFF"/>
                </a:solidFill>
              </a14:hiddenFill>
            </a:ext>
          </a:extLst>
        </p:spPr>
      </p:pic>
      <p:pic>
        <p:nvPicPr>
          <p:cNvPr id="3083" name="Picture 11" descr="page1image325920336">
            <a:extLst>
              <a:ext uri="{FF2B5EF4-FFF2-40B4-BE49-F238E27FC236}">
                <a16:creationId xmlns:a16="http://schemas.microsoft.com/office/drawing/2014/main" id="{ACB5CEE8-1CF6-2C46-A5A7-A42B5D8654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304800" cy="120650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page1image325920688">
            <a:extLst>
              <a:ext uri="{FF2B5EF4-FFF2-40B4-BE49-F238E27FC236}">
                <a16:creationId xmlns:a16="http://schemas.microsoft.com/office/drawing/2014/main" id="{05145879-EAE7-5148-9AC7-B4448632DA8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304800" cy="10414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Chart, bar chart&#10;&#10;Description automatically generated">
            <a:extLst>
              <a:ext uri="{FF2B5EF4-FFF2-40B4-BE49-F238E27FC236}">
                <a16:creationId xmlns:a16="http://schemas.microsoft.com/office/drawing/2014/main" id="{60AE60D2-E252-224F-BC6A-5B4CF4FB6FC0}"/>
              </a:ext>
            </a:extLst>
          </p:cNvPr>
          <p:cNvPicPr>
            <a:picLocks noChangeAspect="1"/>
          </p:cNvPicPr>
          <p:nvPr/>
        </p:nvPicPr>
        <p:blipFill>
          <a:blip r:embed="rId9"/>
          <a:stretch>
            <a:fillRect/>
          </a:stretch>
        </p:blipFill>
        <p:spPr>
          <a:xfrm>
            <a:off x="3280789" y="4732038"/>
            <a:ext cx="1764993" cy="1930461"/>
          </a:xfrm>
          <a:prstGeom prst="rect">
            <a:avLst/>
          </a:prstGeom>
        </p:spPr>
      </p:pic>
    </p:spTree>
    <p:extLst>
      <p:ext uri="{BB962C8B-B14F-4D97-AF65-F5344CB8AC3E}">
        <p14:creationId xmlns:p14="http://schemas.microsoft.com/office/powerpoint/2010/main" val="19136433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A8A86-5715-CC42-AD25-7C4F684DE0E4}"/>
              </a:ext>
            </a:extLst>
          </p:cNvPr>
          <p:cNvSpPr>
            <a:spLocks noGrp="1"/>
          </p:cNvSpPr>
          <p:nvPr>
            <p:ph type="title"/>
          </p:nvPr>
        </p:nvSpPr>
        <p:spPr/>
        <p:txBody>
          <a:bodyPr>
            <a:normAutofit fontScale="90000"/>
          </a:bodyPr>
          <a:lstStyle/>
          <a:p>
            <a:r>
              <a:rPr lang="en-US" dirty="0">
                <a:solidFill>
                  <a:srgbClr val="FF0000"/>
                </a:solidFill>
              </a:rPr>
              <a:t>Mock community samples impacted by choice of bioinformatics classifier rather than method!!!!!!</a:t>
            </a:r>
          </a:p>
        </p:txBody>
      </p:sp>
      <p:sp>
        <p:nvSpPr>
          <p:cNvPr id="3" name="Content Placeholder 2">
            <a:extLst>
              <a:ext uri="{FF2B5EF4-FFF2-40B4-BE49-F238E27FC236}">
                <a16:creationId xmlns:a16="http://schemas.microsoft.com/office/drawing/2014/main" id="{3AABF213-0A7D-904F-906A-08578489243D}"/>
              </a:ext>
            </a:extLst>
          </p:cNvPr>
          <p:cNvSpPr>
            <a:spLocks noGrp="1"/>
          </p:cNvSpPr>
          <p:nvPr>
            <p:ph idx="1"/>
          </p:nvPr>
        </p:nvSpPr>
        <p:spPr/>
        <p:txBody>
          <a:bodyPr/>
          <a:lstStyle/>
          <a:p>
            <a:r>
              <a:rPr lang="en-US" dirty="0"/>
              <a:t>It is important to test multiple bioinformatics pipelines with your pilot study. </a:t>
            </a:r>
          </a:p>
        </p:txBody>
      </p:sp>
      <p:pic>
        <p:nvPicPr>
          <p:cNvPr id="4" name="Picture 4" descr="figure3">
            <a:extLst>
              <a:ext uri="{FF2B5EF4-FFF2-40B4-BE49-F238E27FC236}">
                <a16:creationId xmlns:a16="http://schemas.microsoft.com/office/drawing/2014/main" id="{4E3E47D6-EA98-814D-864D-20F260FD0C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1581"/>
          <a:stretch/>
        </p:blipFill>
        <p:spPr bwMode="auto">
          <a:xfrm>
            <a:off x="126548" y="2844198"/>
            <a:ext cx="7040589" cy="36486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igure3">
            <a:extLst>
              <a:ext uri="{FF2B5EF4-FFF2-40B4-BE49-F238E27FC236}">
                <a16:creationId xmlns:a16="http://schemas.microsoft.com/office/drawing/2014/main" id="{C89AC405-3AC2-DF4A-9FF5-01FC231AD8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106" r="11648" b="47424"/>
          <a:stretch/>
        </p:blipFill>
        <p:spPr bwMode="auto">
          <a:xfrm>
            <a:off x="7384990" y="3826968"/>
            <a:ext cx="4680462" cy="236392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3CF2DC39-E61C-B948-90CE-203648B1995D}"/>
              </a:ext>
            </a:extLst>
          </p:cNvPr>
          <p:cNvSpPr/>
          <p:nvPr/>
        </p:nvSpPr>
        <p:spPr>
          <a:xfrm>
            <a:off x="285604" y="6492875"/>
            <a:ext cx="11620791" cy="369332"/>
          </a:xfrm>
          <a:prstGeom prst="rect">
            <a:avLst/>
          </a:prstGeom>
        </p:spPr>
        <p:txBody>
          <a:bodyPr wrap="square">
            <a:spAutoFit/>
          </a:bodyPr>
          <a:lstStyle/>
          <a:p>
            <a:r>
              <a:rPr lang="en-US" sz="900" dirty="0">
                <a:solidFill>
                  <a:srgbClr val="222222"/>
                </a:solidFill>
                <a:latin typeface="Arial" panose="020B0604020202020204" pitchFamily="34" charset="0"/>
              </a:rPr>
              <a:t>Yap, M., Feehily, C., Walsh, C. J., Fenelon, M., Murphy, E. F., McAuliffe, F. M., ... &amp; Cotter, P. D. (2020). Evaluation of methods for the reduction of contaminating host reads when performing shotgun metagenomic sequencing of the milk microbiome. </a:t>
            </a:r>
            <a:r>
              <a:rPr lang="en-US" sz="900" i="1" dirty="0">
                <a:solidFill>
                  <a:srgbClr val="222222"/>
                </a:solidFill>
                <a:latin typeface="Arial" panose="020B0604020202020204" pitchFamily="34" charset="0"/>
              </a:rPr>
              <a:t>Scientific reports</a:t>
            </a:r>
            <a:r>
              <a:rPr lang="en-US" sz="900" dirty="0">
                <a:solidFill>
                  <a:srgbClr val="222222"/>
                </a:solidFill>
                <a:latin typeface="Arial" panose="020B0604020202020204" pitchFamily="34" charset="0"/>
              </a:rPr>
              <a:t>, </a:t>
            </a:r>
            <a:r>
              <a:rPr lang="en-US" sz="900" i="1" dirty="0">
                <a:solidFill>
                  <a:srgbClr val="222222"/>
                </a:solidFill>
                <a:latin typeface="Arial" panose="020B0604020202020204" pitchFamily="34" charset="0"/>
              </a:rPr>
              <a:t>10</a:t>
            </a:r>
            <a:r>
              <a:rPr lang="en-US" sz="900" dirty="0">
                <a:solidFill>
                  <a:srgbClr val="222222"/>
                </a:solidFill>
                <a:latin typeface="Arial" panose="020B0604020202020204" pitchFamily="34" charset="0"/>
              </a:rPr>
              <a:t>(1), 1-11.</a:t>
            </a:r>
            <a:endParaRPr lang="en-US" sz="900" dirty="0"/>
          </a:p>
        </p:txBody>
      </p:sp>
    </p:spTree>
    <p:extLst>
      <p:ext uri="{BB962C8B-B14F-4D97-AF65-F5344CB8AC3E}">
        <p14:creationId xmlns:p14="http://schemas.microsoft.com/office/powerpoint/2010/main" val="21079257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5D9CC-329F-AE44-B63C-77D97F97C622}"/>
              </a:ext>
            </a:extLst>
          </p:cNvPr>
          <p:cNvSpPr>
            <a:spLocks noGrp="1"/>
          </p:cNvSpPr>
          <p:nvPr>
            <p:ph type="title"/>
          </p:nvPr>
        </p:nvSpPr>
        <p:spPr>
          <a:xfrm>
            <a:off x="0" y="18255"/>
            <a:ext cx="10515600" cy="1325563"/>
          </a:xfrm>
        </p:spPr>
        <p:txBody>
          <a:bodyPr/>
          <a:lstStyle/>
          <a:p>
            <a:r>
              <a:rPr lang="en-US" dirty="0"/>
              <a:t>Long-Read Whole Genome Metagenomics</a:t>
            </a:r>
          </a:p>
        </p:txBody>
      </p:sp>
      <p:sp>
        <p:nvSpPr>
          <p:cNvPr id="7" name="Content Placeholder 6">
            <a:extLst>
              <a:ext uri="{FF2B5EF4-FFF2-40B4-BE49-F238E27FC236}">
                <a16:creationId xmlns:a16="http://schemas.microsoft.com/office/drawing/2014/main" id="{913D195F-465E-7446-8107-E8C604C34B44}"/>
              </a:ext>
            </a:extLst>
          </p:cNvPr>
          <p:cNvSpPr>
            <a:spLocks noGrp="1"/>
          </p:cNvSpPr>
          <p:nvPr>
            <p:ph idx="1"/>
          </p:nvPr>
        </p:nvSpPr>
        <p:spPr>
          <a:xfrm>
            <a:off x="441767" y="1171463"/>
            <a:ext cx="10515600" cy="4351338"/>
          </a:xfrm>
        </p:spPr>
        <p:txBody>
          <a:bodyPr/>
          <a:lstStyle/>
          <a:p>
            <a:r>
              <a:rPr lang="en-US" sz="2000" dirty="0"/>
              <a:t>Nanopore sequencing can yield highly contiguous or circular bacterial genomes from a complex human gut sample. </a:t>
            </a:r>
          </a:p>
          <a:p>
            <a:endParaRPr lang="en-US" dirty="0"/>
          </a:p>
        </p:txBody>
      </p:sp>
      <p:pic>
        <p:nvPicPr>
          <p:cNvPr id="8" name="Content Placeholder 4" descr="Text&#10;&#10;Description automatically generated with medium confidence">
            <a:extLst>
              <a:ext uri="{FF2B5EF4-FFF2-40B4-BE49-F238E27FC236}">
                <a16:creationId xmlns:a16="http://schemas.microsoft.com/office/drawing/2014/main" id="{DBE77D75-7978-8C4A-8946-30D6F3760C0A}"/>
              </a:ext>
            </a:extLst>
          </p:cNvPr>
          <p:cNvPicPr>
            <a:picLocks noChangeAspect="1"/>
          </p:cNvPicPr>
          <p:nvPr/>
        </p:nvPicPr>
        <p:blipFill>
          <a:blip r:embed="rId2"/>
          <a:stretch>
            <a:fillRect/>
          </a:stretch>
        </p:blipFill>
        <p:spPr>
          <a:xfrm>
            <a:off x="6903568" y="1825625"/>
            <a:ext cx="4450232" cy="4351338"/>
          </a:xfrm>
          <a:prstGeom prst="rect">
            <a:avLst/>
          </a:prstGeom>
        </p:spPr>
      </p:pic>
      <p:grpSp>
        <p:nvGrpSpPr>
          <p:cNvPr id="10" name="Group 9">
            <a:extLst>
              <a:ext uri="{FF2B5EF4-FFF2-40B4-BE49-F238E27FC236}">
                <a16:creationId xmlns:a16="http://schemas.microsoft.com/office/drawing/2014/main" id="{8302F326-7F46-124A-89B3-096C2720A867}"/>
              </a:ext>
            </a:extLst>
          </p:cNvPr>
          <p:cNvGrpSpPr/>
          <p:nvPr/>
        </p:nvGrpSpPr>
        <p:grpSpPr>
          <a:xfrm>
            <a:off x="1023395" y="1806058"/>
            <a:ext cx="4676172" cy="2681016"/>
            <a:chOff x="838200" y="1825625"/>
            <a:chExt cx="4676172" cy="2681016"/>
          </a:xfrm>
        </p:grpSpPr>
        <p:pic>
          <p:nvPicPr>
            <p:cNvPr id="5121" name="Picture 1" descr="page26image1513739600">
              <a:extLst>
                <a:ext uri="{FF2B5EF4-FFF2-40B4-BE49-F238E27FC236}">
                  <a16:creationId xmlns:a16="http://schemas.microsoft.com/office/drawing/2014/main" id="{3970E0C4-7118-9A4E-92FD-D6444C377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4676172" cy="255790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7299F4B-9642-AE43-B544-5F24A88EAB68}"/>
                </a:ext>
              </a:extLst>
            </p:cNvPr>
            <p:cNvSpPr/>
            <p:nvPr/>
          </p:nvSpPr>
          <p:spPr>
            <a:xfrm>
              <a:off x="1609190" y="4260420"/>
              <a:ext cx="3134191" cy="246221"/>
            </a:xfrm>
            <a:prstGeom prst="rect">
              <a:avLst/>
            </a:prstGeom>
          </p:spPr>
          <p:txBody>
            <a:bodyPr wrap="none">
              <a:spAutoFit/>
            </a:bodyPr>
            <a:lstStyle/>
            <a:p>
              <a:r>
                <a:rPr lang="en-US" sz="1000" b="1" dirty="0">
                  <a:latin typeface="Arial" panose="020B0604020202020204" pitchFamily="34" charset="0"/>
                </a:rPr>
                <a:t>High molecular weight DNA extraction workflow </a:t>
              </a:r>
              <a:endParaRPr lang="en-US" sz="1000" dirty="0"/>
            </a:p>
          </p:txBody>
        </p:sp>
      </p:grpSp>
      <p:pic>
        <p:nvPicPr>
          <p:cNvPr id="5122" name="Picture 2" descr="page27image1510076208">
            <a:extLst>
              <a:ext uri="{FF2B5EF4-FFF2-40B4-BE49-F238E27FC236}">
                <a16:creationId xmlns:a16="http://schemas.microsoft.com/office/drawing/2014/main" id="{97072526-F614-A54A-A479-B0A52E35C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4886" y="4487074"/>
            <a:ext cx="4258109" cy="214725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7C6DB544-5EF1-2A40-8665-C47E68ED2476}"/>
              </a:ext>
            </a:extLst>
          </p:cNvPr>
          <p:cNvSpPr/>
          <p:nvPr/>
        </p:nvSpPr>
        <p:spPr>
          <a:xfrm>
            <a:off x="6903568" y="6230762"/>
            <a:ext cx="4450232" cy="507831"/>
          </a:xfrm>
          <a:prstGeom prst="rect">
            <a:avLst/>
          </a:prstGeom>
        </p:spPr>
        <p:txBody>
          <a:bodyPr wrap="square">
            <a:spAutoFit/>
          </a:bodyPr>
          <a:lstStyle/>
          <a:p>
            <a:r>
              <a:rPr lang="en-US" sz="900" dirty="0">
                <a:solidFill>
                  <a:srgbClr val="222222"/>
                </a:solidFill>
                <a:latin typeface="-apple-system"/>
              </a:rPr>
              <a:t>Moss, E.L., </a:t>
            </a:r>
            <a:r>
              <a:rPr lang="en-US" sz="900" dirty="0" err="1">
                <a:solidFill>
                  <a:srgbClr val="222222"/>
                </a:solidFill>
                <a:latin typeface="-apple-system"/>
              </a:rPr>
              <a:t>Maghini</a:t>
            </a:r>
            <a:r>
              <a:rPr lang="en-US" sz="900" dirty="0">
                <a:solidFill>
                  <a:srgbClr val="222222"/>
                </a:solidFill>
                <a:latin typeface="-apple-system"/>
              </a:rPr>
              <a:t>, D.G. &amp; Bhatt, A.S. Complete, closed bacterial genomes from microbiomes using nanopore sequencing. </a:t>
            </a:r>
            <a:r>
              <a:rPr lang="en-US" sz="900" i="1" dirty="0">
                <a:solidFill>
                  <a:srgbClr val="222222"/>
                </a:solidFill>
                <a:latin typeface="-apple-system"/>
              </a:rPr>
              <a:t>Nat </a:t>
            </a:r>
            <a:r>
              <a:rPr lang="en-US" sz="900" i="1" dirty="0" err="1">
                <a:solidFill>
                  <a:srgbClr val="222222"/>
                </a:solidFill>
                <a:latin typeface="-apple-system"/>
              </a:rPr>
              <a:t>Biotechnol</a:t>
            </a:r>
            <a:r>
              <a:rPr lang="en-US" sz="900" dirty="0">
                <a:solidFill>
                  <a:srgbClr val="222222"/>
                </a:solidFill>
                <a:latin typeface="-apple-system"/>
              </a:rPr>
              <a:t> </a:t>
            </a:r>
            <a:r>
              <a:rPr lang="en-US" sz="900" b="1" dirty="0">
                <a:solidFill>
                  <a:srgbClr val="222222"/>
                </a:solidFill>
                <a:latin typeface="-apple-system"/>
              </a:rPr>
              <a:t>38, </a:t>
            </a:r>
            <a:r>
              <a:rPr lang="en-US" sz="900" dirty="0">
                <a:solidFill>
                  <a:srgbClr val="222222"/>
                </a:solidFill>
                <a:latin typeface="-apple-system"/>
              </a:rPr>
              <a:t>701–707 (2020). https://</a:t>
            </a:r>
            <a:r>
              <a:rPr lang="en-US" sz="900" dirty="0" err="1">
                <a:solidFill>
                  <a:srgbClr val="222222"/>
                </a:solidFill>
                <a:latin typeface="-apple-system"/>
              </a:rPr>
              <a:t>doi.org</a:t>
            </a:r>
            <a:r>
              <a:rPr lang="en-US" sz="900" dirty="0">
                <a:solidFill>
                  <a:srgbClr val="222222"/>
                </a:solidFill>
                <a:latin typeface="-apple-system"/>
              </a:rPr>
              <a:t>/10.1038/s41587-020-0422-6</a:t>
            </a:r>
          </a:p>
        </p:txBody>
      </p:sp>
      <p:sp>
        <p:nvSpPr>
          <p:cNvPr id="12" name="Rectangle 11">
            <a:extLst>
              <a:ext uri="{FF2B5EF4-FFF2-40B4-BE49-F238E27FC236}">
                <a16:creationId xmlns:a16="http://schemas.microsoft.com/office/drawing/2014/main" id="{5B57ADE8-E84E-AB41-BC9D-6E4218D6700F}"/>
              </a:ext>
            </a:extLst>
          </p:cNvPr>
          <p:cNvSpPr/>
          <p:nvPr/>
        </p:nvSpPr>
        <p:spPr>
          <a:xfrm>
            <a:off x="1970463" y="6602894"/>
            <a:ext cx="2686954" cy="246221"/>
          </a:xfrm>
          <a:prstGeom prst="rect">
            <a:avLst/>
          </a:prstGeom>
        </p:spPr>
        <p:txBody>
          <a:bodyPr wrap="none">
            <a:spAutoFit/>
          </a:bodyPr>
          <a:lstStyle/>
          <a:p>
            <a:r>
              <a:rPr lang="en-US" sz="1000" b="1" dirty="0">
                <a:latin typeface="Arial" panose="020B0604020202020204" pitchFamily="34" charset="0"/>
              </a:rPr>
              <a:t>Post-sequencing bioinformatic workflow </a:t>
            </a:r>
            <a:endParaRPr lang="en-US" sz="1000" dirty="0"/>
          </a:p>
        </p:txBody>
      </p:sp>
    </p:spTree>
    <p:extLst>
      <p:ext uri="{BB962C8B-B14F-4D97-AF65-F5344CB8AC3E}">
        <p14:creationId xmlns:p14="http://schemas.microsoft.com/office/powerpoint/2010/main" val="37716567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F291D-608A-E842-9ECB-185C5A4195E6}"/>
              </a:ext>
            </a:extLst>
          </p:cNvPr>
          <p:cNvSpPr>
            <a:spLocks noGrp="1"/>
          </p:cNvSpPr>
          <p:nvPr>
            <p:ph type="title"/>
          </p:nvPr>
        </p:nvSpPr>
        <p:spPr/>
        <p:txBody>
          <a:bodyPr/>
          <a:lstStyle/>
          <a:p>
            <a:endParaRPr lang="en-US"/>
          </a:p>
        </p:txBody>
      </p:sp>
      <p:sp>
        <p:nvSpPr>
          <p:cNvPr id="9" name="Rectangle 8">
            <a:extLst>
              <a:ext uri="{FF2B5EF4-FFF2-40B4-BE49-F238E27FC236}">
                <a16:creationId xmlns:a16="http://schemas.microsoft.com/office/drawing/2014/main" id="{507E5D7F-E6F7-5B42-AC4D-47AA3B7FEE4B}"/>
              </a:ext>
            </a:extLst>
          </p:cNvPr>
          <p:cNvSpPr/>
          <p:nvPr/>
        </p:nvSpPr>
        <p:spPr>
          <a:xfrm>
            <a:off x="6346784" y="6627168"/>
            <a:ext cx="6096000" cy="230832"/>
          </a:xfrm>
          <a:prstGeom prst="rect">
            <a:avLst/>
          </a:prstGeom>
        </p:spPr>
        <p:txBody>
          <a:bodyPr>
            <a:spAutoFit/>
          </a:bodyPr>
          <a:lstStyle/>
          <a:p>
            <a:r>
              <a:rPr lang="en-US" sz="900" dirty="0"/>
              <a:t>https://</a:t>
            </a:r>
            <a:r>
              <a:rPr lang="en-US" sz="900" dirty="0" err="1"/>
              <a:t>nanoporetech.com</a:t>
            </a:r>
            <a:r>
              <a:rPr lang="en-US" sz="900" dirty="0"/>
              <a:t>/resource-</a:t>
            </a:r>
            <a:r>
              <a:rPr lang="en-US" sz="900" dirty="0" err="1"/>
              <a:t>centre</a:t>
            </a:r>
            <a:r>
              <a:rPr lang="en-US" sz="900" dirty="0"/>
              <a:t>/genomes-metagenomes-assembling-bacterial-genomes-nanopore-sequencing</a:t>
            </a:r>
          </a:p>
        </p:txBody>
      </p:sp>
      <p:pic>
        <p:nvPicPr>
          <p:cNvPr id="10" name="Content Placeholder 4">
            <a:extLst>
              <a:ext uri="{FF2B5EF4-FFF2-40B4-BE49-F238E27FC236}">
                <a16:creationId xmlns:a16="http://schemas.microsoft.com/office/drawing/2014/main" id="{89C5FC46-AA9C-1943-8674-60FFDFBE99BC}"/>
              </a:ext>
            </a:extLst>
          </p:cNvPr>
          <p:cNvPicPr>
            <a:picLocks noChangeAspect="1"/>
          </p:cNvPicPr>
          <p:nvPr/>
        </p:nvPicPr>
        <p:blipFill>
          <a:blip r:embed="rId2"/>
          <a:stretch>
            <a:fillRect/>
          </a:stretch>
        </p:blipFill>
        <p:spPr>
          <a:xfrm>
            <a:off x="999281" y="796125"/>
            <a:ext cx="10354518" cy="5831043"/>
          </a:xfrm>
          <a:prstGeom prst="rect">
            <a:avLst/>
          </a:prstGeom>
        </p:spPr>
      </p:pic>
      <p:sp>
        <p:nvSpPr>
          <p:cNvPr id="7" name="Content Placeholder 6">
            <a:extLst>
              <a:ext uri="{FF2B5EF4-FFF2-40B4-BE49-F238E27FC236}">
                <a16:creationId xmlns:a16="http://schemas.microsoft.com/office/drawing/2014/main" id="{9AF191C3-34CE-8441-A1EA-60861C404660}"/>
              </a:ext>
            </a:extLst>
          </p:cNvPr>
          <p:cNvSpPr>
            <a:spLocks noGrp="1"/>
          </p:cNvSpPr>
          <p:nvPr>
            <p:ph idx="1"/>
          </p:nvPr>
        </p:nvSpPr>
        <p:spPr>
          <a:xfrm>
            <a:off x="838199" y="0"/>
            <a:ext cx="10515600" cy="4351338"/>
          </a:xfrm>
        </p:spPr>
        <p:txBody>
          <a:bodyPr/>
          <a:lstStyle/>
          <a:p>
            <a:r>
              <a:rPr lang="en-US" dirty="0" err="1"/>
              <a:t>Circulaization</a:t>
            </a:r>
            <a:r>
              <a:rPr lang="en-US" dirty="0"/>
              <a:t> of bacterial genomes would help to gain insight into mobile genetic elements.  </a:t>
            </a:r>
          </a:p>
        </p:txBody>
      </p:sp>
    </p:spTree>
    <p:extLst>
      <p:ext uri="{BB962C8B-B14F-4D97-AF65-F5344CB8AC3E}">
        <p14:creationId xmlns:p14="http://schemas.microsoft.com/office/powerpoint/2010/main" val="1871966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5B5CB-31F8-5E42-A610-6F387090A6BF}"/>
              </a:ext>
            </a:extLst>
          </p:cNvPr>
          <p:cNvSpPr>
            <a:spLocks noGrp="1"/>
          </p:cNvSpPr>
          <p:nvPr>
            <p:ph type="title"/>
          </p:nvPr>
        </p:nvSpPr>
        <p:spPr/>
        <p:txBody>
          <a:bodyPr/>
          <a:lstStyle/>
          <a:p>
            <a:r>
              <a:rPr lang="en-US" dirty="0"/>
              <a:t>Control Group(s)</a:t>
            </a:r>
          </a:p>
        </p:txBody>
      </p:sp>
      <p:sp>
        <p:nvSpPr>
          <p:cNvPr id="3" name="Content Placeholder 2">
            <a:extLst>
              <a:ext uri="{FF2B5EF4-FFF2-40B4-BE49-F238E27FC236}">
                <a16:creationId xmlns:a16="http://schemas.microsoft.com/office/drawing/2014/main" id="{55534C9C-281E-EA47-A59E-0B03A148E3ED}"/>
              </a:ext>
            </a:extLst>
          </p:cNvPr>
          <p:cNvSpPr>
            <a:spLocks noGrp="1"/>
          </p:cNvSpPr>
          <p:nvPr>
            <p:ph idx="1"/>
          </p:nvPr>
        </p:nvSpPr>
        <p:spPr/>
        <p:txBody>
          <a:bodyPr>
            <a:normAutofit fontScale="92500" lnSpcReduction="10000"/>
          </a:bodyPr>
          <a:lstStyle/>
          <a:p>
            <a:r>
              <a:rPr lang="en-US" dirty="0"/>
              <a:t>Clinical phenotype distinct from the one under study while matching other relevant criteria to avoid confounding factor</a:t>
            </a:r>
          </a:p>
          <a:p>
            <a:r>
              <a:rPr lang="en-US" dirty="0"/>
              <a:t>Longitudinal studies, </a:t>
            </a:r>
          </a:p>
          <a:p>
            <a:pPr lvl="1"/>
            <a:r>
              <a:rPr lang="en-US" dirty="0"/>
              <a:t>Collecting baseline samples before and after treatment to establish participant’s own control.</a:t>
            </a:r>
          </a:p>
          <a:p>
            <a:r>
              <a:rPr lang="en-US" dirty="0"/>
              <a:t>Multiple control groups selected on various criteria can provide more insights</a:t>
            </a:r>
          </a:p>
          <a:p>
            <a:endParaRPr lang="en-US" dirty="0"/>
          </a:p>
          <a:p>
            <a:pPr marL="0" indent="0">
              <a:buNone/>
            </a:pPr>
            <a:r>
              <a:rPr lang="en-US" dirty="0"/>
              <a:t>Collect as many samples as possible.</a:t>
            </a:r>
          </a:p>
          <a:p>
            <a:pPr marL="457200" lvl="1" indent="0">
              <a:buNone/>
            </a:pPr>
            <a:r>
              <a:rPr lang="en-US" dirty="0"/>
              <a:t>As the increased statistical power of larger samples sizes cannot be overlooked when the difficulties of gaining approval and recruiting subjects represent a substantial barrier.</a:t>
            </a:r>
          </a:p>
        </p:txBody>
      </p:sp>
      <p:sp>
        <p:nvSpPr>
          <p:cNvPr id="4" name="Rectangle 3">
            <a:extLst>
              <a:ext uri="{FF2B5EF4-FFF2-40B4-BE49-F238E27FC236}">
                <a16:creationId xmlns:a16="http://schemas.microsoft.com/office/drawing/2014/main" id="{DF28303C-0084-904D-92C3-643D0D1924D1}"/>
              </a:ext>
            </a:extLst>
          </p:cNvPr>
          <p:cNvSpPr/>
          <p:nvPr/>
        </p:nvSpPr>
        <p:spPr>
          <a:xfrm>
            <a:off x="3149600" y="6627168"/>
            <a:ext cx="9144000" cy="230832"/>
          </a:xfrm>
          <a:prstGeom prst="rect">
            <a:avLst/>
          </a:prstGeom>
        </p:spPr>
        <p:txBody>
          <a:bodyPr wrap="square">
            <a:spAutoFit/>
          </a:bodyPr>
          <a:lstStyle/>
          <a:p>
            <a:r>
              <a:rPr lang="en-US" sz="900" dirty="0">
                <a:solidFill>
                  <a:srgbClr val="000000"/>
                </a:solidFill>
                <a:effectLst/>
                <a:latin typeface="Helvetica" pitchFamily="2" charset="0"/>
              </a:rPr>
              <a:t>C. Poussin</a:t>
            </a:r>
            <a:r>
              <a:rPr lang="en-US" sz="900" i="1" dirty="0">
                <a:solidFill>
                  <a:srgbClr val="000000"/>
                </a:solidFill>
                <a:effectLst/>
                <a:latin typeface="Helvetica" pitchFamily="2" charset="0"/>
              </a:rPr>
              <a:t> et al.</a:t>
            </a:r>
            <a:r>
              <a:rPr lang="en-US" sz="900" dirty="0">
                <a:solidFill>
                  <a:srgbClr val="000000"/>
                </a:solidFill>
                <a:effectLst/>
                <a:latin typeface="Helvetica" pitchFamily="2" charset="0"/>
              </a:rPr>
              <a:t>, Interrogating the microbiome: experimental and computational considerations in support of study reproducibility. </a:t>
            </a:r>
            <a:r>
              <a:rPr lang="en-US" sz="900" i="1" dirty="0">
                <a:solidFill>
                  <a:srgbClr val="000000"/>
                </a:solidFill>
                <a:effectLst/>
                <a:latin typeface="Helvetica" pitchFamily="2" charset="0"/>
              </a:rPr>
              <a:t>Drug Discovery Today</a:t>
            </a:r>
            <a:r>
              <a:rPr lang="en-US" sz="900" dirty="0">
                <a:solidFill>
                  <a:srgbClr val="000000"/>
                </a:solidFill>
                <a:effectLst/>
                <a:latin typeface="Helvetica" pitchFamily="2" charset="0"/>
              </a:rPr>
              <a:t> </a:t>
            </a:r>
            <a:r>
              <a:rPr lang="en-US" sz="900" b="1" dirty="0">
                <a:solidFill>
                  <a:srgbClr val="000000"/>
                </a:solidFill>
                <a:effectLst/>
                <a:latin typeface="Helvetica" pitchFamily="2" charset="0"/>
              </a:rPr>
              <a:t>23</a:t>
            </a:r>
            <a:r>
              <a:rPr lang="en-US" sz="900" dirty="0">
                <a:solidFill>
                  <a:srgbClr val="000000"/>
                </a:solidFill>
                <a:effectLst/>
                <a:latin typeface="Helvetica" pitchFamily="2" charset="0"/>
              </a:rPr>
              <a:t>, 1644-1657 (2018).</a:t>
            </a:r>
          </a:p>
        </p:txBody>
      </p:sp>
    </p:spTree>
    <p:extLst>
      <p:ext uri="{BB962C8B-B14F-4D97-AF65-F5344CB8AC3E}">
        <p14:creationId xmlns:p14="http://schemas.microsoft.com/office/powerpoint/2010/main" val="22911041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63681-196C-1B46-B2A8-74555750FD1E}"/>
              </a:ext>
            </a:extLst>
          </p:cNvPr>
          <p:cNvSpPr>
            <a:spLocks noGrp="1"/>
          </p:cNvSpPr>
          <p:nvPr>
            <p:ph type="title"/>
          </p:nvPr>
        </p:nvSpPr>
        <p:spPr>
          <a:xfrm>
            <a:off x="0" y="-1807"/>
            <a:ext cx="10515600" cy="1325563"/>
          </a:xfrm>
        </p:spPr>
        <p:txBody>
          <a:bodyPr>
            <a:normAutofit/>
          </a:bodyPr>
          <a:lstStyle/>
          <a:p>
            <a:r>
              <a:rPr lang="en-US" sz="3200" dirty="0"/>
              <a:t>Metagenomic sequencing – Environmental Research On-site</a:t>
            </a:r>
          </a:p>
        </p:txBody>
      </p:sp>
      <p:sp>
        <p:nvSpPr>
          <p:cNvPr id="3" name="Content Placeholder 2">
            <a:extLst>
              <a:ext uri="{FF2B5EF4-FFF2-40B4-BE49-F238E27FC236}">
                <a16:creationId xmlns:a16="http://schemas.microsoft.com/office/drawing/2014/main" id="{AD92067E-A2C0-394E-9426-134E4C876A8F}"/>
              </a:ext>
            </a:extLst>
          </p:cNvPr>
          <p:cNvSpPr>
            <a:spLocks noGrp="1"/>
          </p:cNvSpPr>
          <p:nvPr>
            <p:ph idx="1"/>
          </p:nvPr>
        </p:nvSpPr>
        <p:spPr>
          <a:xfrm>
            <a:off x="514109" y="1323756"/>
            <a:ext cx="10515600" cy="4351338"/>
          </a:xfrm>
        </p:spPr>
        <p:txBody>
          <a:bodyPr>
            <a:normAutofit/>
          </a:bodyPr>
          <a:lstStyle/>
          <a:p>
            <a:r>
              <a:rPr lang="en-US" sz="2000" dirty="0"/>
              <a:t>Given the advancements of nanopore sequencing technology it is now made possible to perform metagenomic sequence on-site at remote locations. </a:t>
            </a:r>
          </a:p>
        </p:txBody>
      </p:sp>
      <p:pic>
        <p:nvPicPr>
          <p:cNvPr id="6146" name="Picture 2" descr="Genes 11 00076 g002 550">
            <a:extLst>
              <a:ext uri="{FF2B5EF4-FFF2-40B4-BE49-F238E27FC236}">
                <a16:creationId xmlns:a16="http://schemas.microsoft.com/office/drawing/2014/main" id="{F49B65AE-D4ED-AF42-8EA9-F71C969A86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086" y="2480631"/>
            <a:ext cx="5849914" cy="34993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BD0977F-2132-8846-8906-A16416677BB0}"/>
              </a:ext>
            </a:extLst>
          </p:cNvPr>
          <p:cNvPicPr>
            <a:picLocks noChangeAspect="1"/>
          </p:cNvPicPr>
          <p:nvPr/>
        </p:nvPicPr>
        <p:blipFill>
          <a:blip r:embed="rId3"/>
          <a:stretch>
            <a:fillRect/>
          </a:stretch>
        </p:blipFill>
        <p:spPr>
          <a:xfrm>
            <a:off x="6261940" y="2411181"/>
            <a:ext cx="5672399" cy="3661595"/>
          </a:xfrm>
          <a:prstGeom prst="rect">
            <a:avLst/>
          </a:prstGeom>
        </p:spPr>
      </p:pic>
      <p:sp>
        <p:nvSpPr>
          <p:cNvPr id="6" name="Rectangle 5">
            <a:extLst>
              <a:ext uri="{FF2B5EF4-FFF2-40B4-BE49-F238E27FC236}">
                <a16:creationId xmlns:a16="http://schemas.microsoft.com/office/drawing/2014/main" id="{2B406152-3E40-0141-BE7F-F610EC812544}"/>
              </a:ext>
            </a:extLst>
          </p:cNvPr>
          <p:cNvSpPr/>
          <p:nvPr/>
        </p:nvSpPr>
        <p:spPr>
          <a:xfrm>
            <a:off x="6261939" y="6050495"/>
            <a:ext cx="5672399" cy="507831"/>
          </a:xfrm>
          <a:prstGeom prst="rect">
            <a:avLst/>
          </a:prstGeom>
        </p:spPr>
        <p:txBody>
          <a:bodyPr wrap="square">
            <a:spAutoFit/>
          </a:bodyPr>
          <a:lstStyle/>
          <a:p>
            <a:r>
              <a:rPr lang="en-US" sz="900" dirty="0" err="1">
                <a:solidFill>
                  <a:srgbClr val="202020"/>
                </a:solidFill>
                <a:latin typeface="Helvetica" pitchFamily="2" charset="0"/>
              </a:rPr>
              <a:t>Ducluzeau</a:t>
            </a:r>
            <a:r>
              <a:rPr lang="en-US" sz="900" dirty="0">
                <a:solidFill>
                  <a:srgbClr val="202020"/>
                </a:solidFill>
                <a:latin typeface="Helvetica" pitchFamily="2" charset="0"/>
              </a:rPr>
              <a:t> A-L, </a:t>
            </a:r>
            <a:r>
              <a:rPr lang="en-US" sz="900" dirty="0" err="1">
                <a:solidFill>
                  <a:srgbClr val="202020"/>
                </a:solidFill>
                <a:latin typeface="Helvetica" pitchFamily="2" charset="0"/>
              </a:rPr>
              <a:t>Lekanoff</a:t>
            </a:r>
            <a:r>
              <a:rPr lang="en-US" sz="900" dirty="0">
                <a:solidFill>
                  <a:srgbClr val="202020"/>
                </a:solidFill>
                <a:latin typeface="Helvetica" pitchFamily="2" charset="0"/>
              </a:rPr>
              <a:t> RM, Khalsa NS, Smith HH, Drown DM. Introducing DNA sequencing to the next generation on a research vessel sailing the Bering Sea through a storm. 2019. Available from: </a:t>
            </a:r>
            <a:r>
              <a:rPr lang="en-US" sz="900" u="sng" dirty="0">
                <a:solidFill>
                  <a:srgbClr val="1334C6"/>
                </a:solidFill>
                <a:latin typeface="Helvetica" pitchFamily="2" charset="0"/>
                <a:hlinkClick r:id="rId4"/>
              </a:rPr>
              <a:t>https://www.preprints.org/manuscript/201905.0113</a:t>
            </a:r>
            <a:endParaRPr lang="en-US" sz="900" dirty="0"/>
          </a:p>
        </p:txBody>
      </p:sp>
      <p:sp>
        <p:nvSpPr>
          <p:cNvPr id="8" name="Rectangle 7">
            <a:extLst>
              <a:ext uri="{FF2B5EF4-FFF2-40B4-BE49-F238E27FC236}">
                <a16:creationId xmlns:a16="http://schemas.microsoft.com/office/drawing/2014/main" id="{16471A04-ED00-AC47-8921-A54FC4DEE3CE}"/>
              </a:ext>
            </a:extLst>
          </p:cNvPr>
          <p:cNvSpPr/>
          <p:nvPr/>
        </p:nvSpPr>
        <p:spPr>
          <a:xfrm>
            <a:off x="257661" y="5985701"/>
            <a:ext cx="6004277" cy="369332"/>
          </a:xfrm>
          <a:prstGeom prst="rect">
            <a:avLst/>
          </a:prstGeom>
        </p:spPr>
        <p:txBody>
          <a:bodyPr wrap="square">
            <a:spAutoFit/>
          </a:bodyPr>
          <a:lstStyle/>
          <a:p>
            <a:r>
              <a:rPr lang="en-US" sz="900" dirty="0"/>
              <a:t> Burton, A.S. et al. Off Earth identification of bacterial populations using 16S rDNA nanopore sequencing. Genes. 11(1), 76 (2020).</a:t>
            </a:r>
          </a:p>
        </p:txBody>
      </p:sp>
    </p:spTree>
    <p:extLst>
      <p:ext uri="{BB962C8B-B14F-4D97-AF65-F5344CB8AC3E}">
        <p14:creationId xmlns:p14="http://schemas.microsoft.com/office/powerpoint/2010/main" val="36633808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76440-5BEE-AB4F-973E-34EAFB55AC31}"/>
              </a:ext>
            </a:extLst>
          </p:cNvPr>
          <p:cNvSpPr>
            <a:spLocks noGrp="1"/>
          </p:cNvSpPr>
          <p:nvPr>
            <p:ph type="title"/>
          </p:nvPr>
        </p:nvSpPr>
        <p:spPr/>
        <p:txBody>
          <a:bodyPr>
            <a:normAutofit fontScale="90000"/>
          </a:bodyPr>
          <a:lstStyle/>
          <a:p>
            <a:r>
              <a:rPr lang="en-US" dirty="0"/>
              <a:t>Human Microbiome Project </a:t>
            </a:r>
            <a:br>
              <a:rPr lang="en-US" dirty="0"/>
            </a:br>
            <a:r>
              <a:rPr lang="en-US" dirty="0"/>
              <a:t>Data Analysis and Coordination Portal</a:t>
            </a:r>
            <a:br>
              <a:rPr lang="en-US" dirty="0"/>
            </a:br>
            <a:r>
              <a:rPr lang="en-US" dirty="0">
                <a:hlinkClick r:id="rId3"/>
              </a:rPr>
              <a:t>https://portal.hmpdacc.org</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70A52B31-8E74-F943-B5EB-ED5A2CC0EC55}"/>
              </a:ext>
            </a:extLst>
          </p:cNvPr>
          <p:cNvPicPr>
            <a:picLocks noGrp="1" noChangeAspect="1"/>
          </p:cNvPicPr>
          <p:nvPr>
            <p:ph idx="1"/>
          </p:nvPr>
        </p:nvPicPr>
        <p:blipFill>
          <a:blip r:embed="rId4"/>
          <a:stretch>
            <a:fillRect/>
          </a:stretch>
        </p:blipFill>
        <p:spPr>
          <a:xfrm>
            <a:off x="838200" y="1942871"/>
            <a:ext cx="10515600" cy="4116845"/>
          </a:xfrm>
        </p:spPr>
      </p:pic>
    </p:spTree>
    <p:extLst>
      <p:ext uri="{BB962C8B-B14F-4D97-AF65-F5344CB8AC3E}">
        <p14:creationId xmlns:p14="http://schemas.microsoft.com/office/powerpoint/2010/main" val="1089486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C717-AC1C-ED44-B267-A7421CBA4917}"/>
              </a:ext>
            </a:extLst>
          </p:cNvPr>
          <p:cNvSpPr>
            <a:spLocks noGrp="1"/>
          </p:cNvSpPr>
          <p:nvPr>
            <p:ph type="title"/>
          </p:nvPr>
        </p:nvSpPr>
        <p:spPr/>
        <p:txBody>
          <a:bodyPr>
            <a:normAutofit fontScale="90000"/>
          </a:bodyPr>
          <a:lstStyle/>
          <a:p>
            <a:r>
              <a:rPr lang="en-US" dirty="0" err="1"/>
              <a:t>Mgnify</a:t>
            </a:r>
            <a:r>
              <a:rPr lang="en-US" dirty="0"/>
              <a:t> (EBI): Metagenome database with assemblies </a:t>
            </a:r>
            <a:br>
              <a:rPr lang="en-US" dirty="0"/>
            </a:br>
            <a:r>
              <a:rPr lang="en-US" dirty="0">
                <a:hlinkClick r:id="rId2"/>
              </a:rPr>
              <a:t>https://www.ebi.ac.uk/metagenomics</a:t>
            </a:r>
            <a:endParaRPr lang="en-US" dirty="0"/>
          </a:p>
        </p:txBody>
      </p:sp>
      <p:pic>
        <p:nvPicPr>
          <p:cNvPr id="9" name="Content Placeholder 8" descr="A screenshot of a cell phone&#10;&#10;Description automatically generated">
            <a:extLst>
              <a:ext uri="{FF2B5EF4-FFF2-40B4-BE49-F238E27FC236}">
                <a16:creationId xmlns:a16="http://schemas.microsoft.com/office/drawing/2014/main" id="{9759E4AD-130D-DB44-B3ED-0D6995CA850A}"/>
              </a:ext>
            </a:extLst>
          </p:cNvPr>
          <p:cNvPicPr>
            <a:picLocks noGrp="1" noChangeAspect="1"/>
          </p:cNvPicPr>
          <p:nvPr>
            <p:ph idx="1"/>
          </p:nvPr>
        </p:nvPicPr>
        <p:blipFill>
          <a:blip r:embed="rId3"/>
          <a:stretch>
            <a:fillRect/>
          </a:stretch>
        </p:blipFill>
        <p:spPr>
          <a:xfrm>
            <a:off x="3009900" y="1962944"/>
            <a:ext cx="6172200" cy="4076700"/>
          </a:xfrm>
        </p:spPr>
      </p:pic>
      <p:sp>
        <p:nvSpPr>
          <p:cNvPr id="10" name="Rectangle 9">
            <a:extLst>
              <a:ext uri="{FF2B5EF4-FFF2-40B4-BE49-F238E27FC236}">
                <a16:creationId xmlns:a16="http://schemas.microsoft.com/office/drawing/2014/main" id="{939F8BAE-0AA3-6544-B6FD-013232C85588}"/>
              </a:ext>
            </a:extLst>
          </p:cNvPr>
          <p:cNvSpPr/>
          <p:nvPr/>
        </p:nvSpPr>
        <p:spPr>
          <a:xfrm>
            <a:off x="6279573" y="6457890"/>
            <a:ext cx="6096000" cy="400110"/>
          </a:xfrm>
          <a:prstGeom prst="rect">
            <a:avLst/>
          </a:prstGeom>
        </p:spPr>
        <p:txBody>
          <a:bodyPr>
            <a:spAutoFit/>
          </a:bodyPr>
          <a:lstStyle/>
          <a:p>
            <a:r>
              <a:rPr lang="en-US" sz="1000" dirty="0">
                <a:solidFill>
                  <a:srgbClr val="222222"/>
                </a:solidFill>
                <a:latin typeface="Arial" panose="020B0604020202020204" pitchFamily="34" charset="0"/>
              </a:rPr>
              <a:t>Mitchell, A. L., Almeida, A., </a:t>
            </a:r>
            <a:r>
              <a:rPr lang="en-US" sz="1000" dirty="0" err="1">
                <a:solidFill>
                  <a:srgbClr val="222222"/>
                </a:solidFill>
                <a:latin typeface="Arial" panose="020B0604020202020204" pitchFamily="34" charset="0"/>
              </a:rPr>
              <a:t>Beracochea</a:t>
            </a:r>
            <a:r>
              <a:rPr lang="en-US" sz="1000" dirty="0">
                <a:solidFill>
                  <a:srgbClr val="222222"/>
                </a:solidFill>
                <a:latin typeface="Arial" panose="020B0604020202020204" pitchFamily="34" charset="0"/>
              </a:rPr>
              <a:t>, M., Boland, M., Burgin, J., Cochrane, G., ... &amp; </a:t>
            </a:r>
            <a:r>
              <a:rPr lang="en-US" sz="1000" dirty="0" err="1">
                <a:solidFill>
                  <a:srgbClr val="222222"/>
                </a:solidFill>
                <a:latin typeface="Arial" panose="020B0604020202020204" pitchFamily="34" charset="0"/>
              </a:rPr>
              <a:t>Sakharova</a:t>
            </a:r>
            <a:r>
              <a:rPr lang="en-US" sz="1000" dirty="0">
                <a:solidFill>
                  <a:srgbClr val="222222"/>
                </a:solidFill>
                <a:latin typeface="Arial" panose="020B0604020202020204" pitchFamily="34" charset="0"/>
              </a:rPr>
              <a:t>, E. (2020). </a:t>
            </a:r>
            <a:r>
              <a:rPr lang="en-US" sz="1000" dirty="0" err="1">
                <a:solidFill>
                  <a:srgbClr val="222222"/>
                </a:solidFill>
                <a:latin typeface="Arial" panose="020B0604020202020204" pitchFamily="34" charset="0"/>
              </a:rPr>
              <a:t>MGnify</a:t>
            </a:r>
            <a:r>
              <a:rPr lang="en-US" sz="1000" dirty="0">
                <a:solidFill>
                  <a:srgbClr val="222222"/>
                </a:solidFill>
                <a:latin typeface="Arial" panose="020B0604020202020204" pitchFamily="34" charset="0"/>
              </a:rPr>
              <a:t>: the microbiome analysis resource in 2020. </a:t>
            </a:r>
            <a:r>
              <a:rPr lang="en-US" sz="1000" i="1" dirty="0">
                <a:solidFill>
                  <a:srgbClr val="222222"/>
                </a:solidFill>
                <a:latin typeface="Arial" panose="020B0604020202020204" pitchFamily="34" charset="0"/>
              </a:rPr>
              <a:t>Nucleic acids research</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48</a:t>
            </a:r>
            <a:r>
              <a:rPr lang="en-US" sz="1000" dirty="0">
                <a:solidFill>
                  <a:srgbClr val="222222"/>
                </a:solidFill>
                <a:latin typeface="Arial" panose="020B0604020202020204" pitchFamily="34" charset="0"/>
              </a:rPr>
              <a:t>(D1), D570-D578.</a:t>
            </a:r>
            <a:endParaRPr lang="en-US" sz="1000" dirty="0"/>
          </a:p>
        </p:txBody>
      </p:sp>
    </p:spTree>
    <p:extLst>
      <p:ext uri="{BB962C8B-B14F-4D97-AF65-F5344CB8AC3E}">
        <p14:creationId xmlns:p14="http://schemas.microsoft.com/office/powerpoint/2010/main" val="13938090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C2A5-28F7-7F46-9C03-B5D33FCF8B3C}"/>
              </a:ext>
            </a:extLst>
          </p:cNvPr>
          <p:cNvSpPr>
            <a:spLocks noGrp="1"/>
          </p:cNvSpPr>
          <p:nvPr>
            <p:ph type="title"/>
          </p:nvPr>
        </p:nvSpPr>
        <p:spPr/>
        <p:txBody>
          <a:bodyPr>
            <a:normAutofit fontScale="90000"/>
          </a:bodyPr>
          <a:lstStyle/>
          <a:p>
            <a:r>
              <a:rPr lang="en-US" dirty="0"/>
              <a:t>MDB: A microbiome database hosted by China National </a:t>
            </a:r>
            <a:r>
              <a:rPr lang="en-US" dirty="0" err="1"/>
              <a:t>GeneBank</a:t>
            </a:r>
            <a:r>
              <a:rPr lang="en-US" dirty="0"/>
              <a:t>(CNGB)</a:t>
            </a:r>
            <a:br>
              <a:rPr lang="en-US" dirty="0"/>
            </a:br>
            <a:r>
              <a:rPr lang="en-US" dirty="0">
                <a:hlinkClick r:id="rId2"/>
              </a:rPr>
              <a:t>https://db.cngb.org/microbiome</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9FBCCA92-9719-6D42-9C03-AD06E4C4635D}"/>
              </a:ext>
            </a:extLst>
          </p:cNvPr>
          <p:cNvPicPr>
            <a:picLocks noGrp="1" noChangeAspect="1"/>
          </p:cNvPicPr>
          <p:nvPr>
            <p:ph idx="1"/>
          </p:nvPr>
        </p:nvPicPr>
        <p:blipFill>
          <a:blip r:embed="rId3"/>
          <a:stretch>
            <a:fillRect/>
          </a:stretch>
        </p:blipFill>
        <p:spPr>
          <a:xfrm>
            <a:off x="2633924" y="1825625"/>
            <a:ext cx="6924152" cy="4351338"/>
          </a:xfrm>
        </p:spPr>
      </p:pic>
    </p:spTree>
    <p:extLst>
      <p:ext uri="{BB962C8B-B14F-4D97-AF65-F5344CB8AC3E}">
        <p14:creationId xmlns:p14="http://schemas.microsoft.com/office/powerpoint/2010/main" val="12054689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6761B-ABE6-2D4F-A55F-2927E705BF58}"/>
              </a:ext>
            </a:extLst>
          </p:cNvPr>
          <p:cNvSpPr>
            <a:spLocks noGrp="1"/>
          </p:cNvSpPr>
          <p:nvPr>
            <p:ph type="title"/>
          </p:nvPr>
        </p:nvSpPr>
        <p:spPr/>
        <p:txBody>
          <a:bodyPr>
            <a:normAutofit/>
          </a:bodyPr>
          <a:lstStyle/>
          <a:p>
            <a:r>
              <a:rPr lang="en-US" sz="3600" dirty="0"/>
              <a:t>QIITA: rapid, web-enabled microbiome meta-analysis</a:t>
            </a:r>
            <a:br>
              <a:rPr lang="en-US" sz="3600" dirty="0"/>
            </a:br>
            <a:r>
              <a:rPr lang="en-US" sz="3600" dirty="0">
                <a:hlinkClick r:id="rId2"/>
              </a:rPr>
              <a:t>https://qiita.ucsd.edu</a:t>
            </a:r>
            <a:endParaRPr lang="en-US" sz="3600" dirty="0"/>
          </a:p>
        </p:txBody>
      </p:sp>
      <p:pic>
        <p:nvPicPr>
          <p:cNvPr id="7" name="Content Placeholder 4">
            <a:extLst>
              <a:ext uri="{FF2B5EF4-FFF2-40B4-BE49-F238E27FC236}">
                <a16:creationId xmlns:a16="http://schemas.microsoft.com/office/drawing/2014/main" id="{CDC4DA58-7196-E94D-A784-738E442360B2}"/>
              </a:ext>
            </a:extLst>
          </p:cNvPr>
          <p:cNvPicPr>
            <a:picLocks noChangeAspect="1"/>
          </p:cNvPicPr>
          <p:nvPr/>
        </p:nvPicPr>
        <p:blipFill rotWithShape="1">
          <a:blip r:embed="rId3"/>
          <a:srcRect l="800"/>
          <a:stretch/>
        </p:blipFill>
        <p:spPr>
          <a:xfrm>
            <a:off x="2213685" y="3841322"/>
            <a:ext cx="3522829" cy="3017520"/>
          </a:xfrm>
          <a:prstGeom prst="rect">
            <a:avLst/>
          </a:prstGeom>
        </p:spPr>
      </p:pic>
      <p:grpSp>
        <p:nvGrpSpPr>
          <p:cNvPr id="14" name="Group 13">
            <a:extLst>
              <a:ext uri="{FF2B5EF4-FFF2-40B4-BE49-F238E27FC236}">
                <a16:creationId xmlns:a16="http://schemas.microsoft.com/office/drawing/2014/main" id="{85574926-59B0-8046-A3C2-A098E2F64602}"/>
              </a:ext>
            </a:extLst>
          </p:cNvPr>
          <p:cNvGrpSpPr/>
          <p:nvPr/>
        </p:nvGrpSpPr>
        <p:grpSpPr>
          <a:xfrm>
            <a:off x="318654" y="1690688"/>
            <a:ext cx="6978650" cy="2150634"/>
            <a:chOff x="838200" y="1611313"/>
            <a:chExt cx="6978650" cy="2150634"/>
          </a:xfrm>
        </p:grpSpPr>
        <p:pic>
          <p:nvPicPr>
            <p:cNvPr id="11" name="Content Placeholder 8" descr="A screenshot of a cell phone&#10;&#10;Description automatically generated">
              <a:extLst>
                <a:ext uri="{FF2B5EF4-FFF2-40B4-BE49-F238E27FC236}">
                  <a16:creationId xmlns:a16="http://schemas.microsoft.com/office/drawing/2014/main" id="{F36C41A9-62D2-A845-A0CC-BA08D8D78638}"/>
                </a:ext>
              </a:extLst>
            </p:cNvPr>
            <p:cNvPicPr>
              <a:picLocks noChangeAspect="1"/>
            </p:cNvPicPr>
            <p:nvPr/>
          </p:nvPicPr>
          <p:blipFill rotWithShape="1">
            <a:blip r:embed="rId4"/>
            <a:srcRect r="70169"/>
            <a:stretch/>
          </p:blipFill>
          <p:spPr>
            <a:xfrm>
              <a:off x="838200" y="1611313"/>
              <a:ext cx="3136900" cy="2150634"/>
            </a:xfrm>
            <a:prstGeom prst="rect">
              <a:avLst/>
            </a:prstGeom>
          </p:spPr>
        </p:pic>
        <p:pic>
          <p:nvPicPr>
            <p:cNvPr id="12" name="Content Placeholder 8" descr="A screenshot of a cell phone&#10;&#10;Description automatically generated">
              <a:extLst>
                <a:ext uri="{FF2B5EF4-FFF2-40B4-BE49-F238E27FC236}">
                  <a16:creationId xmlns:a16="http://schemas.microsoft.com/office/drawing/2014/main" id="{54F4FF88-F8DA-854B-9EA3-2A27B136088D}"/>
                </a:ext>
              </a:extLst>
            </p:cNvPr>
            <p:cNvPicPr>
              <a:picLocks noChangeAspect="1"/>
            </p:cNvPicPr>
            <p:nvPr/>
          </p:nvPicPr>
          <p:blipFill rotWithShape="1">
            <a:blip r:embed="rId4"/>
            <a:srcRect l="32850" r="42150"/>
            <a:stretch/>
          </p:blipFill>
          <p:spPr>
            <a:xfrm>
              <a:off x="3028950" y="1611313"/>
              <a:ext cx="2628900" cy="2150634"/>
            </a:xfrm>
            <a:prstGeom prst="rect">
              <a:avLst/>
            </a:prstGeom>
          </p:spPr>
        </p:pic>
        <p:pic>
          <p:nvPicPr>
            <p:cNvPr id="13" name="Content Placeholder 8" descr="A screenshot of a cell phone&#10;&#10;Description automatically generated">
              <a:extLst>
                <a:ext uri="{FF2B5EF4-FFF2-40B4-BE49-F238E27FC236}">
                  <a16:creationId xmlns:a16="http://schemas.microsoft.com/office/drawing/2014/main" id="{F3C4FA13-0F10-B143-8DBF-60C2BE7A1B95}"/>
                </a:ext>
              </a:extLst>
            </p:cNvPr>
            <p:cNvPicPr>
              <a:picLocks noChangeAspect="1"/>
            </p:cNvPicPr>
            <p:nvPr/>
          </p:nvPicPr>
          <p:blipFill rotWithShape="1">
            <a:blip r:embed="rId4"/>
            <a:srcRect l="79469"/>
            <a:stretch/>
          </p:blipFill>
          <p:spPr>
            <a:xfrm>
              <a:off x="5657850" y="1611313"/>
              <a:ext cx="2159000" cy="2150634"/>
            </a:xfrm>
            <a:prstGeom prst="rect">
              <a:avLst/>
            </a:prstGeom>
          </p:spPr>
        </p:pic>
      </p:grpSp>
      <p:sp>
        <p:nvSpPr>
          <p:cNvPr id="15" name="Rectangle 14">
            <a:extLst>
              <a:ext uri="{FF2B5EF4-FFF2-40B4-BE49-F238E27FC236}">
                <a16:creationId xmlns:a16="http://schemas.microsoft.com/office/drawing/2014/main" id="{9EF9E06C-5A77-8C4A-8935-3B732F750AD0}"/>
              </a:ext>
            </a:extLst>
          </p:cNvPr>
          <p:cNvSpPr/>
          <p:nvPr/>
        </p:nvSpPr>
        <p:spPr>
          <a:xfrm>
            <a:off x="5937829" y="6457890"/>
            <a:ext cx="6421582" cy="400110"/>
          </a:xfrm>
          <a:prstGeom prst="rect">
            <a:avLst/>
          </a:prstGeom>
        </p:spPr>
        <p:txBody>
          <a:bodyPr wrap="square">
            <a:spAutoFit/>
          </a:bodyPr>
          <a:lstStyle/>
          <a:p>
            <a:r>
              <a:rPr lang="en-US" sz="1000" dirty="0">
                <a:solidFill>
                  <a:srgbClr val="222222"/>
                </a:solidFill>
                <a:latin typeface="Arial" panose="020B0604020202020204" pitchFamily="34" charset="0"/>
              </a:rPr>
              <a:t>Gonzalez, A., </a:t>
            </a:r>
            <a:r>
              <a:rPr lang="en-US" sz="1000" dirty="0" err="1">
                <a:solidFill>
                  <a:srgbClr val="222222"/>
                </a:solidFill>
                <a:latin typeface="Arial" panose="020B0604020202020204" pitchFamily="34" charset="0"/>
              </a:rPr>
              <a:t>Navas</a:t>
            </a:r>
            <a:r>
              <a:rPr lang="en-US" sz="1000" dirty="0">
                <a:solidFill>
                  <a:srgbClr val="222222"/>
                </a:solidFill>
                <a:latin typeface="Arial" panose="020B0604020202020204" pitchFamily="34" charset="0"/>
              </a:rPr>
              <a:t>-Molina, J. A., </a:t>
            </a:r>
            <a:r>
              <a:rPr lang="en-US" sz="1000" dirty="0" err="1">
                <a:solidFill>
                  <a:srgbClr val="222222"/>
                </a:solidFill>
                <a:latin typeface="Arial" panose="020B0604020202020204" pitchFamily="34" charset="0"/>
              </a:rPr>
              <a:t>Kosciolek</a:t>
            </a:r>
            <a:r>
              <a:rPr lang="en-US" sz="1000" dirty="0">
                <a:solidFill>
                  <a:srgbClr val="222222"/>
                </a:solidFill>
                <a:latin typeface="Arial" panose="020B0604020202020204" pitchFamily="34" charset="0"/>
              </a:rPr>
              <a:t>, T., McDonald, D., Vázquez-</a:t>
            </a:r>
            <a:r>
              <a:rPr lang="en-US" sz="1000" dirty="0" err="1">
                <a:solidFill>
                  <a:srgbClr val="222222"/>
                </a:solidFill>
                <a:latin typeface="Arial" panose="020B0604020202020204" pitchFamily="34" charset="0"/>
              </a:rPr>
              <a:t>Baeza</a:t>
            </a:r>
            <a:r>
              <a:rPr lang="en-US" sz="1000" dirty="0">
                <a:solidFill>
                  <a:srgbClr val="222222"/>
                </a:solidFill>
                <a:latin typeface="Arial" panose="020B0604020202020204" pitchFamily="34" charset="0"/>
              </a:rPr>
              <a:t>, Y., Ackermann, G., ... &amp; Sanders, J. G. (2018). </a:t>
            </a:r>
            <a:r>
              <a:rPr lang="en-US" sz="1000" dirty="0" err="1">
                <a:solidFill>
                  <a:srgbClr val="222222"/>
                </a:solidFill>
                <a:latin typeface="Arial" panose="020B0604020202020204" pitchFamily="34" charset="0"/>
              </a:rPr>
              <a:t>Qiita</a:t>
            </a:r>
            <a:r>
              <a:rPr lang="en-US" sz="1000" dirty="0">
                <a:solidFill>
                  <a:srgbClr val="222222"/>
                </a:solidFill>
                <a:latin typeface="Arial" panose="020B0604020202020204" pitchFamily="34" charset="0"/>
              </a:rPr>
              <a:t>: rapid, web-enabled microbiome meta-analysis. </a:t>
            </a:r>
            <a:r>
              <a:rPr lang="en-US" sz="1000" i="1" dirty="0">
                <a:solidFill>
                  <a:srgbClr val="222222"/>
                </a:solidFill>
                <a:latin typeface="Arial" panose="020B0604020202020204" pitchFamily="34" charset="0"/>
              </a:rPr>
              <a:t>Nature methods</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15</a:t>
            </a:r>
            <a:r>
              <a:rPr lang="en-US" sz="1000" dirty="0">
                <a:solidFill>
                  <a:srgbClr val="222222"/>
                </a:solidFill>
                <a:latin typeface="Arial" panose="020B0604020202020204" pitchFamily="34" charset="0"/>
              </a:rPr>
              <a:t>(10), 796-798.</a:t>
            </a:r>
            <a:endParaRPr lang="en-US" sz="1000" dirty="0"/>
          </a:p>
        </p:txBody>
      </p:sp>
      <p:pic>
        <p:nvPicPr>
          <p:cNvPr id="17" name="Picture 16" descr="A close up of a map&#10;&#10;Description automatically generated">
            <a:extLst>
              <a:ext uri="{FF2B5EF4-FFF2-40B4-BE49-F238E27FC236}">
                <a16:creationId xmlns:a16="http://schemas.microsoft.com/office/drawing/2014/main" id="{4B24950F-A3DE-0D43-A36F-E97401CF9102}"/>
              </a:ext>
            </a:extLst>
          </p:cNvPr>
          <p:cNvPicPr>
            <a:picLocks noChangeAspect="1"/>
          </p:cNvPicPr>
          <p:nvPr/>
        </p:nvPicPr>
        <p:blipFill>
          <a:blip r:embed="rId5"/>
          <a:stretch>
            <a:fillRect/>
          </a:stretch>
        </p:blipFill>
        <p:spPr>
          <a:xfrm>
            <a:off x="7419264" y="1690688"/>
            <a:ext cx="4571537" cy="4250888"/>
          </a:xfrm>
          <a:prstGeom prst="rect">
            <a:avLst/>
          </a:prstGeom>
        </p:spPr>
      </p:pic>
    </p:spTree>
    <p:extLst>
      <p:ext uri="{BB962C8B-B14F-4D97-AF65-F5344CB8AC3E}">
        <p14:creationId xmlns:p14="http://schemas.microsoft.com/office/powerpoint/2010/main" val="31996301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49EF-D420-1744-85C4-897871185D29}"/>
              </a:ext>
            </a:extLst>
          </p:cNvPr>
          <p:cNvSpPr>
            <a:spLocks noGrp="1"/>
          </p:cNvSpPr>
          <p:nvPr>
            <p:ph type="title"/>
          </p:nvPr>
        </p:nvSpPr>
        <p:spPr>
          <a:xfrm>
            <a:off x="838200" y="365125"/>
            <a:ext cx="10841182" cy="1325563"/>
          </a:xfrm>
        </p:spPr>
        <p:txBody>
          <a:bodyPr>
            <a:normAutofit fontScale="90000"/>
          </a:bodyPr>
          <a:lstStyle/>
          <a:p>
            <a:r>
              <a:rPr lang="en-US" dirty="0" err="1"/>
              <a:t>curatedMetagenomicData</a:t>
            </a:r>
            <a:r>
              <a:rPr lang="en-US" dirty="0"/>
              <a:t> : Curated and processed metagenomic data through </a:t>
            </a:r>
            <a:r>
              <a:rPr lang="en-US" dirty="0" err="1"/>
              <a:t>ExperimentHub</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06FE798B-E067-4D4F-8FAB-DBF37AF2E8C7}"/>
              </a:ext>
            </a:extLst>
          </p:cNvPr>
          <p:cNvPicPr>
            <a:picLocks noGrp="1" noChangeAspect="1"/>
          </p:cNvPicPr>
          <p:nvPr>
            <p:ph idx="1"/>
          </p:nvPr>
        </p:nvPicPr>
        <p:blipFill>
          <a:blip r:embed="rId2"/>
          <a:stretch>
            <a:fillRect/>
          </a:stretch>
        </p:blipFill>
        <p:spPr>
          <a:xfrm>
            <a:off x="1266109" y="1690688"/>
            <a:ext cx="9985364" cy="4846320"/>
          </a:xfrm>
        </p:spPr>
      </p:pic>
      <p:sp>
        <p:nvSpPr>
          <p:cNvPr id="6" name="Rectangle 5">
            <a:extLst>
              <a:ext uri="{FF2B5EF4-FFF2-40B4-BE49-F238E27FC236}">
                <a16:creationId xmlns:a16="http://schemas.microsoft.com/office/drawing/2014/main" id="{4C8887DE-967E-F242-A852-C372CDCD5114}"/>
              </a:ext>
            </a:extLst>
          </p:cNvPr>
          <p:cNvSpPr/>
          <p:nvPr/>
        </p:nvSpPr>
        <p:spPr>
          <a:xfrm>
            <a:off x="6258791" y="6492875"/>
            <a:ext cx="6096000" cy="400110"/>
          </a:xfrm>
          <a:prstGeom prst="rect">
            <a:avLst/>
          </a:prstGeom>
        </p:spPr>
        <p:txBody>
          <a:bodyPr>
            <a:spAutoFit/>
          </a:bodyPr>
          <a:lstStyle/>
          <a:p>
            <a:r>
              <a:rPr lang="en-US" sz="1000" dirty="0" err="1">
                <a:solidFill>
                  <a:srgbClr val="222222"/>
                </a:solidFill>
                <a:latin typeface="Arial" panose="020B0604020202020204" pitchFamily="34" charset="0"/>
              </a:rPr>
              <a:t>Pasolli</a:t>
            </a:r>
            <a:r>
              <a:rPr lang="en-US" sz="1000" dirty="0">
                <a:solidFill>
                  <a:srgbClr val="222222"/>
                </a:solidFill>
                <a:latin typeface="Arial" panose="020B0604020202020204" pitchFamily="34" charset="0"/>
              </a:rPr>
              <a:t>, E., Schiffer, L., </a:t>
            </a:r>
            <a:r>
              <a:rPr lang="en-US" sz="1000" dirty="0" err="1">
                <a:solidFill>
                  <a:srgbClr val="222222"/>
                </a:solidFill>
                <a:latin typeface="Arial" panose="020B0604020202020204" pitchFamily="34" charset="0"/>
              </a:rPr>
              <a:t>Manghi</a:t>
            </a:r>
            <a:r>
              <a:rPr lang="en-US" sz="1000" dirty="0">
                <a:solidFill>
                  <a:srgbClr val="222222"/>
                </a:solidFill>
                <a:latin typeface="Arial" panose="020B0604020202020204" pitchFamily="34" charset="0"/>
              </a:rPr>
              <a:t>, P., </a:t>
            </a:r>
            <a:r>
              <a:rPr lang="en-US" sz="1000" dirty="0" err="1">
                <a:solidFill>
                  <a:srgbClr val="222222"/>
                </a:solidFill>
                <a:latin typeface="Arial" panose="020B0604020202020204" pitchFamily="34" charset="0"/>
              </a:rPr>
              <a:t>Renson</a:t>
            </a:r>
            <a:r>
              <a:rPr lang="en-US" sz="1000" dirty="0">
                <a:solidFill>
                  <a:srgbClr val="222222"/>
                </a:solidFill>
                <a:latin typeface="Arial" panose="020B0604020202020204" pitchFamily="34" charset="0"/>
              </a:rPr>
              <a:t>, A., </a:t>
            </a:r>
            <a:r>
              <a:rPr lang="en-US" sz="1000" dirty="0" err="1">
                <a:solidFill>
                  <a:srgbClr val="222222"/>
                </a:solidFill>
                <a:latin typeface="Arial" panose="020B0604020202020204" pitchFamily="34" charset="0"/>
              </a:rPr>
              <a:t>Obenchain</a:t>
            </a:r>
            <a:r>
              <a:rPr lang="en-US" sz="1000" dirty="0">
                <a:solidFill>
                  <a:srgbClr val="222222"/>
                </a:solidFill>
                <a:latin typeface="Arial" panose="020B0604020202020204" pitchFamily="34" charset="0"/>
              </a:rPr>
              <a:t>, V., Truong, D. T., ... &amp; </a:t>
            </a:r>
            <a:r>
              <a:rPr lang="en-US" sz="1000" dirty="0" err="1">
                <a:solidFill>
                  <a:srgbClr val="222222"/>
                </a:solidFill>
                <a:latin typeface="Arial" panose="020B0604020202020204" pitchFamily="34" charset="0"/>
              </a:rPr>
              <a:t>Huttenhower</a:t>
            </a:r>
            <a:r>
              <a:rPr lang="en-US" sz="1000" dirty="0">
                <a:solidFill>
                  <a:srgbClr val="222222"/>
                </a:solidFill>
                <a:latin typeface="Arial" panose="020B0604020202020204" pitchFamily="34" charset="0"/>
              </a:rPr>
              <a:t>, C. (2017). Accessible, curated metagenomic data through </a:t>
            </a:r>
            <a:r>
              <a:rPr lang="en-US" sz="1000" dirty="0" err="1">
                <a:solidFill>
                  <a:srgbClr val="222222"/>
                </a:solidFill>
                <a:latin typeface="Arial" panose="020B0604020202020204" pitchFamily="34" charset="0"/>
              </a:rPr>
              <a:t>ExperimentHub</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Nature methods</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14</a:t>
            </a:r>
            <a:r>
              <a:rPr lang="en-US" sz="1000" dirty="0">
                <a:solidFill>
                  <a:srgbClr val="222222"/>
                </a:solidFill>
                <a:latin typeface="Arial" panose="020B0604020202020204" pitchFamily="34" charset="0"/>
              </a:rPr>
              <a:t>(11), 1023.</a:t>
            </a:r>
            <a:endParaRPr lang="en-US" sz="1000" dirty="0"/>
          </a:p>
        </p:txBody>
      </p:sp>
    </p:spTree>
    <p:extLst>
      <p:ext uri="{BB962C8B-B14F-4D97-AF65-F5344CB8AC3E}">
        <p14:creationId xmlns:p14="http://schemas.microsoft.com/office/powerpoint/2010/main" val="7705769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44923-BFB3-4842-8A2E-E7D0F21E61A4}"/>
              </a:ext>
            </a:extLst>
          </p:cNvPr>
          <p:cNvSpPr>
            <a:spLocks noGrp="1"/>
          </p:cNvSpPr>
          <p:nvPr>
            <p:ph type="title"/>
          </p:nvPr>
        </p:nvSpPr>
        <p:spPr/>
        <p:txBody>
          <a:bodyPr>
            <a:normAutofit/>
          </a:bodyPr>
          <a:lstStyle/>
          <a:p>
            <a:r>
              <a:rPr lang="en-US" dirty="0"/>
              <a:t>PATRIC: Antibiotic resistance data </a:t>
            </a:r>
            <a:br>
              <a:rPr lang="en-US" dirty="0"/>
            </a:br>
            <a:r>
              <a:rPr lang="en-US" dirty="0">
                <a:hlinkClick r:id="rId2"/>
              </a:rPr>
              <a:t>https://patricbrc.org</a:t>
            </a:r>
            <a:endParaRPr lang="en-US" dirty="0"/>
          </a:p>
        </p:txBody>
      </p:sp>
      <p:pic>
        <p:nvPicPr>
          <p:cNvPr id="5" name="Content Placeholder 4" descr="A close up of text on a white background&#10;&#10;Description automatically generated">
            <a:extLst>
              <a:ext uri="{FF2B5EF4-FFF2-40B4-BE49-F238E27FC236}">
                <a16:creationId xmlns:a16="http://schemas.microsoft.com/office/drawing/2014/main" id="{0D541968-3683-2446-A785-CDB0A5F50507}"/>
              </a:ext>
            </a:extLst>
          </p:cNvPr>
          <p:cNvPicPr>
            <a:picLocks noGrp="1" noChangeAspect="1"/>
          </p:cNvPicPr>
          <p:nvPr>
            <p:ph idx="1"/>
          </p:nvPr>
        </p:nvPicPr>
        <p:blipFill>
          <a:blip r:embed="rId3"/>
          <a:stretch>
            <a:fillRect/>
          </a:stretch>
        </p:blipFill>
        <p:spPr>
          <a:xfrm>
            <a:off x="916074" y="1690688"/>
            <a:ext cx="3584448" cy="4480560"/>
          </a:xfrm>
        </p:spPr>
      </p:pic>
      <p:sp>
        <p:nvSpPr>
          <p:cNvPr id="6" name="Rectangle 5">
            <a:extLst>
              <a:ext uri="{FF2B5EF4-FFF2-40B4-BE49-F238E27FC236}">
                <a16:creationId xmlns:a16="http://schemas.microsoft.com/office/drawing/2014/main" id="{9E765DD3-30F5-934F-8A6D-F936D3FCF1F4}"/>
              </a:ext>
            </a:extLst>
          </p:cNvPr>
          <p:cNvSpPr/>
          <p:nvPr/>
        </p:nvSpPr>
        <p:spPr>
          <a:xfrm>
            <a:off x="5642264" y="6492875"/>
            <a:ext cx="6660573" cy="400110"/>
          </a:xfrm>
          <a:prstGeom prst="rect">
            <a:avLst/>
          </a:prstGeom>
        </p:spPr>
        <p:txBody>
          <a:bodyPr wrap="square">
            <a:spAutoFit/>
          </a:bodyPr>
          <a:lstStyle/>
          <a:p>
            <a:r>
              <a:rPr lang="en-US" sz="1000" dirty="0">
                <a:solidFill>
                  <a:srgbClr val="222222"/>
                </a:solidFill>
                <a:latin typeface="Arial" panose="020B0604020202020204" pitchFamily="34" charset="0"/>
              </a:rPr>
              <a:t>Antonopoulos, D. A., Assaf, R., Aziz, R. K., </a:t>
            </a:r>
            <a:r>
              <a:rPr lang="en-US" sz="1000" dirty="0" err="1">
                <a:solidFill>
                  <a:srgbClr val="222222"/>
                </a:solidFill>
                <a:latin typeface="Arial" panose="020B0604020202020204" pitchFamily="34" charset="0"/>
              </a:rPr>
              <a:t>Brettin</a:t>
            </a:r>
            <a:r>
              <a:rPr lang="en-US" sz="1000" dirty="0">
                <a:solidFill>
                  <a:srgbClr val="222222"/>
                </a:solidFill>
                <a:latin typeface="Arial" panose="020B0604020202020204" pitchFamily="34" charset="0"/>
              </a:rPr>
              <a:t>, T., Bun, C., Conrad, N., ... &amp; Kenyon, R. W. (2019). PATRIC as a unique resource for studying antimicrobial resistance. </a:t>
            </a:r>
            <a:r>
              <a:rPr lang="en-US" sz="1000" i="1" dirty="0">
                <a:solidFill>
                  <a:srgbClr val="222222"/>
                </a:solidFill>
                <a:latin typeface="Arial" panose="020B0604020202020204" pitchFamily="34" charset="0"/>
              </a:rPr>
              <a:t>Briefings in bioinformatics</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20</a:t>
            </a:r>
            <a:r>
              <a:rPr lang="en-US" sz="1000" dirty="0">
                <a:solidFill>
                  <a:srgbClr val="222222"/>
                </a:solidFill>
                <a:latin typeface="Arial" panose="020B0604020202020204" pitchFamily="34" charset="0"/>
              </a:rPr>
              <a:t>(4), 1094-1102.</a:t>
            </a:r>
            <a:endParaRPr lang="en-US" sz="1000" dirty="0"/>
          </a:p>
        </p:txBody>
      </p:sp>
      <p:pic>
        <p:nvPicPr>
          <p:cNvPr id="7" name="New picture">
            <a:extLst>
              <a:ext uri="{FF2B5EF4-FFF2-40B4-BE49-F238E27FC236}">
                <a16:creationId xmlns:a16="http://schemas.microsoft.com/office/drawing/2014/main" id="{AAAD2F5E-292D-8C45-8652-90AB85FF0C33}"/>
              </a:ext>
            </a:extLst>
          </p:cNvPr>
          <p:cNvPicPr/>
          <p:nvPr/>
        </p:nvPicPr>
        <p:blipFill>
          <a:blip r:embed="rId4"/>
          <a:stretch>
            <a:fillRect/>
          </a:stretch>
        </p:blipFill>
        <p:spPr>
          <a:xfrm>
            <a:off x="5878945" y="1713548"/>
            <a:ext cx="5592097" cy="4457700"/>
          </a:xfrm>
          <a:prstGeom prst="rect">
            <a:avLst/>
          </a:prstGeom>
        </p:spPr>
      </p:pic>
      <p:sp>
        <p:nvSpPr>
          <p:cNvPr id="3" name="Rectangle 2">
            <a:extLst>
              <a:ext uri="{FF2B5EF4-FFF2-40B4-BE49-F238E27FC236}">
                <a16:creationId xmlns:a16="http://schemas.microsoft.com/office/drawing/2014/main" id="{A29AB787-2AE9-3340-A90C-46805CB43CBD}"/>
              </a:ext>
            </a:extLst>
          </p:cNvPr>
          <p:cNvSpPr/>
          <p:nvPr/>
        </p:nvSpPr>
        <p:spPr>
          <a:xfrm>
            <a:off x="235211" y="6194108"/>
            <a:ext cx="6076151" cy="369332"/>
          </a:xfrm>
          <a:prstGeom prst="rect">
            <a:avLst/>
          </a:prstGeom>
        </p:spPr>
        <p:txBody>
          <a:bodyPr wrap="none">
            <a:spAutoFit/>
          </a:bodyPr>
          <a:lstStyle/>
          <a:p>
            <a:r>
              <a:rPr lang="en-US" b="1" i="0" u="none" strike="noStrike" dirty="0">
                <a:solidFill>
                  <a:srgbClr val="000000"/>
                </a:solidFill>
                <a:effectLst/>
                <a:latin typeface="Merriweather"/>
              </a:rPr>
              <a:t>National Database of Antibiotic Resistant Organisms (NDARO)</a:t>
            </a:r>
          </a:p>
        </p:txBody>
      </p:sp>
    </p:spTree>
    <p:extLst>
      <p:ext uri="{BB962C8B-B14F-4D97-AF65-F5344CB8AC3E}">
        <p14:creationId xmlns:p14="http://schemas.microsoft.com/office/powerpoint/2010/main" val="10885815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5E4E2-C334-0F4B-83BA-FD981F4BE6E1}"/>
              </a:ext>
            </a:extLst>
          </p:cNvPr>
          <p:cNvSpPr>
            <a:spLocks noGrp="1"/>
          </p:cNvSpPr>
          <p:nvPr>
            <p:ph type="title"/>
          </p:nvPr>
        </p:nvSpPr>
        <p:spPr/>
        <p:txBody>
          <a:bodyPr>
            <a:normAutofit fontScale="90000"/>
          </a:bodyPr>
          <a:lstStyle/>
          <a:p>
            <a:r>
              <a:rPr lang="en-US" dirty="0"/>
              <a:t>CARD: antibiotic resistance gene database</a:t>
            </a:r>
            <a:br>
              <a:rPr lang="en-US" dirty="0"/>
            </a:br>
            <a:r>
              <a:rPr lang="en-US" dirty="0"/>
              <a:t>RGI - Resistance Gene Identifier (cli)</a:t>
            </a:r>
            <a:br>
              <a:rPr lang="en-US" dirty="0"/>
            </a:br>
            <a:r>
              <a:rPr lang="en-US" dirty="0">
                <a:hlinkClick r:id="rId2"/>
              </a:rPr>
              <a:t>https://card.mcmaster.ca</a:t>
            </a:r>
            <a:endParaRPr lang="en-US" dirty="0"/>
          </a:p>
        </p:txBody>
      </p:sp>
      <p:sp>
        <p:nvSpPr>
          <p:cNvPr id="6" name="Rectangle 5">
            <a:extLst>
              <a:ext uri="{FF2B5EF4-FFF2-40B4-BE49-F238E27FC236}">
                <a16:creationId xmlns:a16="http://schemas.microsoft.com/office/drawing/2014/main" id="{CAAD3F2C-0184-DA4D-BD2E-A6CD69BF33E8}"/>
              </a:ext>
            </a:extLst>
          </p:cNvPr>
          <p:cNvSpPr/>
          <p:nvPr/>
        </p:nvSpPr>
        <p:spPr>
          <a:xfrm>
            <a:off x="6331527" y="6304002"/>
            <a:ext cx="6096000" cy="553998"/>
          </a:xfrm>
          <a:prstGeom prst="rect">
            <a:avLst/>
          </a:prstGeom>
        </p:spPr>
        <p:txBody>
          <a:bodyPr>
            <a:spAutoFit/>
          </a:bodyPr>
          <a:lstStyle/>
          <a:p>
            <a:r>
              <a:rPr lang="en-US" sz="1000" dirty="0" err="1">
                <a:solidFill>
                  <a:srgbClr val="222222"/>
                </a:solidFill>
                <a:latin typeface="Arial" panose="020B0604020202020204" pitchFamily="34" charset="0"/>
              </a:rPr>
              <a:t>Alcock</a:t>
            </a:r>
            <a:r>
              <a:rPr lang="en-US" sz="1000" dirty="0">
                <a:solidFill>
                  <a:srgbClr val="222222"/>
                </a:solidFill>
                <a:latin typeface="Arial" panose="020B0604020202020204" pitchFamily="34" charset="0"/>
              </a:rPr>
              <a:t>, B. P., </a:t>
            </a:r>
            <a:r>
              <a:rPr lang="en-US" sz="1000" dirty="0" err="1">
                <a:solidFill>
                  <a:srgbClr val="222222"/>
                </a:solidFill>
                <a:latin typeface="Arial" panose="020B0604020202020204" pitchFamily="34" charset="0"/>
              </a:rPr>
              <a:t>Raphenya</a:t>
            </a:r>
            <a:r>
              <a:rPr lang="en-US" sz="1000" dirty="0">
                <a:solidFill>
                  <a:srgbClr val="222222"/>
                </a:solidFill>
                <a:latin typeface="Arial" panose="020B0604020202020204" pitchFamily="34" charset="0"/>
              </a:rPr>
              <a:t>, A. R., Lau, T. T., Tsang, K. K., Bouchard, M., </a:t>
            </a:r>
            <a:r>
              <a:rPr lang="en-US" sz="1000" dirty="0" err="1">
                <a:solidFill>
                  <a:srgbClr val="222222"/>
                </a:solidFill>
                <a:latin typeface="Arial" panose="020B0604020202020204" pitchFamily="34" charset="0"/>
              </a:rPr>
              <a:t>Edalatmand</a:t>
            </a:r>
            <a:r>
              <a:rPr lang="en-US" sz="1000" dirty="0">
                <a:solidFill>
                  <a:srgbClr val="222222"/>
                </a:solidFill>
                <a:latin typeface="Arial" panose="020B0604020202020204" pitchFamily="34" charset="0"/>
              </a:rPr>
              <a:t>, A., ... &amp; Min, S. Y. (2020). CARD 2020: antibiotic </a:t>
            </a:r>
            <a:r>
              <a:rPr lang="en-US" sz="1000" dirty="0" err="1">
                <a:solidFill>
                  <a:srgbClr val="222222"/>
                </a:solidFill>
                <a:latin typeface="Arial" panose="020B0604020202020204" pitchFamily="34" charset="0"/>
              </a:rPr>
              <a:t>resistome</a:t>
            </a:r>
            <a:r>
              <a:rPr lang="en-US" sz="1000" dirty="0">
                <a:solidFill>
                  <a:srgbClr val="222222"/>
                </a:solidFill>
                <a:latin typeface="Arial" panose="020B0604020202020204" pitchFamily="34" charset="0"/>
              </a:rPr>
              <a:t> surveillance with the comprehensive antibiotic resistance database. </a:t>
            </a:r>
            <a:r>
              <a:rPr lang="en-US" sz="1000" i="1" dirty="0">
                <a:solidFill>
                  <a:srgbClr val="222222"/>
                </a:solidFill>
                <a:latin typeface="Arial" panose="020B0604020202020204" pitchFamily="34" charset="0"/>
              </a:rPr>
              <a:t>Nucleic acids research</a:t>
            </a:r>
            <a:r>
              <a:rPr lang="en-US" sz="1000" dirty="0">
                <a:solidFill>
                  <a:srgbClr val="222222"/>
                </a:solidFill>
                <a:latin typeface="Arial" panose="020B0604020202020204" pitchFamily="34" charset="0"/>
              </a:rPr>
              <a:t>, </a:t>
            </a:r>
            <a:r>
              <a:rPr lang="en-US" sz="1000" i="1" dirty="0">
                <a:solidFill>
                  <a:srgbClr val="222222"/>
                </a:solidFill>
                <a:latin typeface="Arial" panose="020B0604020202020204" pitchFamily="34" charset="0"/>
              </a:rPr>
              <a:t>48</a:t>
            </a:r>
            <a:r>
              <a:rPr lang="en-US" sz="1000" dirty="0">
                <a:solidFill>
                  <a:srgbClr val="222222"/>
                </a:solidFill>
                <a:latin typeface="Arial" panose="020B0604020202020204" pitchFamily="34" charset="0"/>
              </a:rPr>
              <a:t>(D1), D517-D525.</a:t>
            </a:r>
            <a:endParaRPr lang="en-US" sz="1000" dirty="0"/>
          </a:p>
        </p:txBody>
      </p:sp>
      <p:pic>
        <p:nvPicPr>
          <p:cNvPr id="10" name="New picture">
            <a:extLst>
              <a:ext uri="{FF2B5EF4-FFF2-40B4-BE49-F238E27FC236}">
                <a16:creationId xmlns:a16="http://schemas.microsoft.com/office/drawing/2014/main" id="{4F9F0D7B-C880-BE42-AF9B-A4D7A7EDCC36}"/>
              </a:ext>
            </a:extLst>
          </p:cNvPr>
          <p:cNvPicPr>
            <a:picLocks noChangeAspect="1"/>
          </p:cNvPicPr>
          <p:nvPr/>
        </p:nvPicPr>
        <p:blipFill>
          <a:blip r:embed="rId3"/>
          <a:stretch>
            <a:fillRect/>
          </a:stretch>
        </p:blipFill>
        <p:spPr>
          <a:xfrm>
            <a:off x="3021748" y="1848505"/>
            <a:ext cx="6619557" cy="4297680"/>
          </a:xfrm>
          <a:prstGeom prst="rect">
            <a:avLst/>
          </a:prstGeom>
        </p:spPr>
      </p:pic>
    </p:spTree>
    <p:extLst>
      <p:ext uri="{BB962C8B-B14F-4D97-AF65-F5344CB8AC3E}">
        <p14:creationId xmlns:p14="http://schemas.microsoft.com/office/powerpoint/2010/main" val="16087921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1EBA0-EC5F-154B-8C72-8546192C2BE8}"/>
              </a:ext>
            </a:extLst>
          </p:cNvPr>
          <p:cNvSpPr>
            <a:spLocks noGrp="1"/>
          </p:cNvSpPr>
          <p:nvPr>
            <p:ph type="title"/>
          </p:nvPr>
        </p:nvSpPr>
        <p:spPr>
          <a:xfrm>
            <a:off x="210403" y="-387822"/>
            <a:ext cx="10515600" cy="1325563"/>
          </a:xfrm>
        </p:spPr>
        <p:txBody>
          <a:bodyPr/>
          <a:lstStyle/>
          <a:p>
            <a:r>
              <a:rPr lang="en-US" dirty="0"/>
              <a:t>Microbiome molecular epidemiology.</a:t>
            </a:r>
          </a:p>
        </p:txBody>
      </p:sp>
      <p:sp>
        <p:nvSpPr>
          <p:cNvPr id="6" name="Content Placeholder 5">
            <a:extLst>
              <a:ext uri="{FF2B5EF4-FFF2-40B4-BE49-F238E27FC236}">
                <a16:creationId xmlns:a16="http://schemas.microsoft.com/office/drawing/2014/main" id="{6AA23B8E-30D2-8542-A65A-C20F1E979F78}"/>
              </a:ext>
            </a:extLst>
          </p:cNvPr>
          <p:cNvSpPr>
            <a:spLocks noGrp="1"/>
          </p:cNvSpPr>
          <p:nvPr>
            <p:ph idx="1"/>
          </p:nvPr>
        </p:nvSpPr>
        <p:spPr/>
        <p:txBody>
          <a:bodyPr/>
          <a:lstStyle/>
          <a:p>
            <a:endParaRPr lang="en-US"/>
          </a:p>
        </p:txBody>
      </p:sp>
      <p:pic>
        <p:nvPicPr>
          <p:cNvPr id="7" name="Content Placeholder 4">
            <a:extLst>
              <a:ext uri="{FF2B5EF4-FFF2-40B4-BE49-F238E27FC236}">
                <a16:creationId xmlns:a16="http://schemas.microsoft.com/office/drawing/2014/main" id="{103E3998-C9BF-B94B-993E-2D71B570D5C7}"/>
              </a:ext>
            </a:extLst>
          </p:cNvPr>
          <p:cNvPicPr>
            <a:picLocks noChangeAspect="1"/>
          </p:cNvPicPr>
          <p:nvPr/>
        </p:nvPicPr>
        <p:blipFill>
          <a:blip r:embed="rId2"/>
          <a:stretch>
            <a:fillRect/>
          </a:stretch>
        </p:blipFill>
        <p:spPr>
          <a:xfrm>
            <a:off x="1919425" y="697284"/>
            <a:ext cx="8353149" cy="5837762"/>
          </a:xfrm>
          <a:prstGeom prst="rect">
            <a:avLst/>
          </a:prstGeom>
        </p:spPr>
      </p:pic>
      <p:sp>
        <p:nvSpPr>
          <p:cNvPr id="8" name="Rectangle 7">
            <a:extLst>
              <a:ext uri="{FF2B5EF4-FFF2-40B4-BE49-F238E27FC236}">
                <a16:creationId xmlns:a16="http://schemas.microsoft.com/office/drawing/2014/main" id="{E47145FC-143E-BC4C-BF2E-5F01CF6D56D8}"/>
              </a:ext>
            </a:extLst>
          </p:cNvPr>
          <p:cNvSpPr/>
          <p:nvPr/>
        </p:nvSpPr>
        <p:spPr>
          <a:xfrm>
            <a:off x="4979719" y="6627168"/>
            <a:ext cx="7212281" cy="230832"/>
          </a:xfrm>
          <a:prstGeom prst="rect">
            <a:avLst/>
          </a:prstGeom>
        </p:spPr>
        <p:txBody>
          <a:bodyPr wrap="square">
            <a:spAutoFit/>
          </a:bodyPr>
          <a:lstStyle/>
          <a:p>
            <a:r>
              <a:rPr lang="en-US" sz="900" b="0" i="0" dirty="0">
                <a:solidFill>
                  <a:srgbClr val="333333"/>
                </a:solidFill>
                <a:effectLst/>
              </a:rPr>
              <a:t>Mallick, H., Ma, S., </a:t>
            </a:r>
            <a:r>
              <a:rPr lang="en-US" sz="900" b="0" i="0" dirty="0" err="1">
                <a:solidFill>
                  <a:srgbClr val="333333"/>
                </a:solidFill>
                <a:effectLst/>
              </a:rPr>
              <a:t>Franzosa</a:t>
            </a:r>
            <a:r>
              <a:rPr lang="en-US" sz="900" b="0" i="0" dirty="0">
                <a:solidFill>
                  <a:srgbClr val="333333"/>
                </a:solidFill>
                <a:effectLst/>
              </a:rPr>
              <a:t>, E.A. </a:t>
            </a:r>
            <a:r>
              <a:rPr lang="en-US" sz="900" b="0" i="1" dirty="0">
                <a:solidFill>
                  <a:srgbClr val="333333"/>
                </a:solidFill>
                <a:effectLst/>
              </a:rPr>
              <a:t>et al.</a:t>
            </a:r>
            <a:r>
              <a:rPr lang="en-US" sz="900" b="0" i="0" dirty="0">
                <a:solidFill>
                  <a:srgbClr val="333333"/>
                </a:solidFill>
                <a:effectLst/>
              </a:rPr>
              <a:t> Experimental design and quantitative analysis of microbial community </a:t>
            </a:r>
            <a:r>
              <a:rPr lang="en-US" sz="900" b="0" i="0" dirty="0" err="1">
                <a:solidFill>
                  <a:srgbClr val="333333"/>
                </a:solidFill>
                <a:effectLst/>
              </a:rPr>
              <a:t>multiomics</a:t>
            </a:r>
            <a:r>
              <a:rPr lang="en-US" sz="900" b="0" i="0" dirty="0">
                <a:solidFill>
                  <a:srgbClr val="333333"/>
                </a:solidFill>
                <a:effectLst/>
              </a:rPr>
              <a:t>. </a:t>
            </a:r>
            <a:r>
              <a:rPr lang="en-US" sz="900" b="0" i="1" dirty="0">
                <a:solidFill>
                  <a:srgbClr val="333333"/>
                </a:solidFill>
                <a:effectLst/>
              </a:rPr>
              <a:t>Genome Biol</a:t>
            </a:r>
            <a:r>
              <a:rPr lang="en-US" sz="900" b="0" i="0" dirty="0">
                <a:solidFill>
                  <a:srgbClr val="333333"/>
                </a:solidFill>
                <a:effectLst/>
              </a:rPr>
              <a:t> </a:t>
            </a:r>
            <a:r>
              <a:rPr lang="en-US" sz="900" b="1" i="0" dirty="0">
                <a:solidFill>
                  <a:srgbClr val="333333"/>
                </a:solidFill>
                <a:effectLst/>
              </a:rPr>
              <a:t>18, </a:t>
            </a:r>
            <a:r>
              <a:rPr lang="en-US" sz="900" b="0" i="0" dirty="0">
                <a:solidFill>
                  <a:srgbClr val="333333"/>
                </a:solidFill>
                <a:effectLst/>
              </a:rPr>
              <a:t>228 (2017) </a:t>
            </a:r>
            <a:endParaRPr lang="en-US" sz="900" dirty="0"/>
          </a:p>
        </p:txBody>
      </p:sp>
    </p:spTree>
    <p:extLst>
      <p:ext uri="{BB962C8B-B14F-4D97-AF65-F5344CB8AC3E}">
        <p14:creationId xmlns:p14="http://schemas.microsoft.com/office/powerpoint/2010/main" val="3152348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98EED-C17F-CA40-817B-205F84A750AB}"/>
              </a:ext>
            </a:extLst>
          </p:cNvPr>
          <p:cNvSpPr>
            <a:spLocks noGrp="1"/>
          </p:cNvSpPr>
          <p:nvPr>
            <p:ph type="title"/>
          </p:nvPr>
        </p:nvSpPr>
        <p:spPr/>
        <p:txBody>
          <a:bodyPr/>
          <a:lstStyle/>
          <a:p>
            <a:r>
              <a:rPr lang="en-US" b="1" dirty="0"/>
              <a:t>Collection Parameters</a:t>
            </a:r>
            <a:endParaRPr lang="en-US" dirty="0"/>
          </a:p>
        </p:txBody>
      </p:sp>
      <p:sp>
        <p:nvSpPr>
          <p:cNvPr id="3" name="Text Placeholder 2">
            <a:extLst>
              <a:ext uri="{FF2B5EF4-FFF2-40B4-BE49-F238E27FC236}">
                <a16:creationId xmlns:a16="http://schemas.microsoft.com/office/drawing/2014/main" id="{507A2A25-EE0D-974E-96AC-7DD56DF431C3}"/>
              </a:ext>
            </a:extLst>
          </p:cNvPr>
          <p:cNvSpPr>
            <a:spLocks noGrp="1"/>
          </p:cNvSpPr>
          <p:nvPr>
            <p:ph type="body" idx="1"/>
          </p:nvPr>
        </p:nvSpPr>
        <p:spPr/>
        <p:txBody>
          <a:bodyPr/>
          <a:lstStyle/>
          <a:p>
            <a:r>
              <a:rPr lang="en-US" dirty="0"/>
              <a:t>Donor Criteria</a:t>
            </a:r>
          </a:p>
        </p:txBody>
      </p:sp>
      <p:sp>
        <p:nvSpPr>
          <p:cNvPr id="4" name="Content Placeholder 3">
            <a:extLst>
              <a:ext uri="{FF2B5EF4-FFF2-40B4-BE49-F238E27FC236}">
                <a16:creationId xmlns:a16="http://schemas.microsoft.com/office/drawing/2014/main" id="{1257D111-CAB7-E148-9504-38D9DCA414C6}"/>
              </a:ext>
            </a:extLst>
          </p:cNvPr>
          <p:cNvSpPr>
            <a:spLocks noGrp="1"/>
          </p:cNvSpPr>
          <p:nvPr>
            <p:ph sz="half" idx="2"/>
          </p:nvPr>
        </p:nvSpPr>
        <p:spPr/>
        <p:txBody>
          <a:bodyPr>
            <a:normAutofit fontScale="47500" lnSpcReduction="20000"/>
          </a:bodyPr>
          <a:lstStyle/>
          <a:p>
            <a:pPr marL="0" indent="0">
              <a:buNone/>
            </a:pPr>
            <a:r>
              <a:rPr lang="en-US" dirty="0"/>
              <a:t>Gender</a:t>
            </a:r>
          </a:p>
          <a:p>
            <a:r>
              <a:rPr lang="en-US" dirty="0"/>
              <a:t>Male, Female</a:t>
            </a:r>
          </a:p>
          <a:p>
            <a:r>
              <a:rPr lang="en-US" dirty="0"/>
              <a:t>Specific cohorts</a:t>
            </a:r>
          </a:p>
          <a:p>
            <a:pPr marL="0" indent="0">
              <a:buNone/>
            </a:pPr>
            <a:r>
              <a:rPr lang="en-US" dirty="0"/>
              <a:t>Age</a:t>
            </a:r>
          </a:p>
          <a:p>
            <a:r>
              <a:rPr lang="en-US" dirty="0"/>
              <a:t>Adult, Geriatric, Pediatric</a:t>
            </a:r>
          </a:p>
          <a:p>
            <a:pPr marL="0" indent="0">
              <a:buNone/>
            </a:pPr>
            <a:r>
              <a:rPr lang="en-US" dirty="0"/>
              <a:t>Race/Ethnicity</a:t>
            </a:r>
          </a:p>
          <a:p>
            <a:r>
              <a:rPr lang="en-US" dirty="0"/>
              <a:t>White, Black, Hispanic, Asian</a:t>
            </a:r>
          </a:p>
          <a:p>
            <a:r>
              <a:rPr lang="en-US" dirty="0"/>
              <a:t>Specific cohorts by Race/Ethnicity</a:t>
            </a:r>
          </a:p>
          <a:p>
            <a:pPr marL="0" indent="0">
              <a:buNone/>
            </a:pPr>
            <a:r>
              <a:rPr lang="en-US" dirty="0"/>
              <a:t>BMI</a:t>
            </a:r>
          </a:p>
          <a:p>
            <a:r>
              <a:rPr lang="en-US" dirty="0"/>
              <a:t>&gt;30, &lt;20, Specific Range</a:t>
            </a:r>
          </a:p>
          <a:p>
            <a:r>
              <a:rPr lang="en-US" dirty="0"/>
              <a:t>Specific cohorts by BMI range/value</a:t>
            </a:r>
          </a:p>
          <a:p>
            <a:pPr marL="0" indent="0">
              <a:buNone/>
            </a:pPr>
            <a:r>
              <a:rPr lang="en-US" dirty="0"/>
              <a:t>Dietary Restrictions</a:t>
            </a:r>
          </a:p>
          <a:p>
            <a:r>
              <a:rPr lang="en-US" dirty="0"/>
              <a:t>Vegan, Vegetarian, Paleo, </a:t>
            </a:r>
            <a:r>
              <a:rPr lang="en-US" dirty="0" err="1"/>
              <a:t>Etc</a:t>
            </a:r>
            <a:endParaRPr lang="en-US" dirty="0"/>
          </a:p>
          <a:p>
            <a:r>
              <a:rPr lang="en-US" dirty="0"/>
              <a:t>Specific cohorts by dietary type</a:t>
            </a:r>
          </a:p>
          <a:p>
            <a:pPr marL="0" indent="0">
              <a:buNone/>
            </a:pPr>
            <a:endParaRPr lang="en-US" dirty="0"/>
          </a:p>
          <a:p>
            <a:pPr marL="0" indent="0">
              <a:buNone/>
            </a:pPr>
            <a:endParaRPr lang="en-US" dirty="0"/>
          </a:p>
          <a:p>
            <a:pPr marL="0" indent="0">
              <a:buNone/>
            </a:pPr>
            <a:endParaRPr lang="en-US" dirty="0"/>
          </a:p>
        </p:txBody>
      </p:sp>
      <p:sp>
        <p:nvSpPr>
          <p:cNvPr id="5" name="Text Placeholder 4">
            <a:extLst>
              <a:ext uri="{FF2B5EF4-FFF2-40B4-BE49-F238E27FC236}">
                <a16:creationId xmlns:a16="http://schemas.microsoft.com/office/drawing/2014/main" id="{55B0973E-448E-A641-8EF1-EB0A30AA9EE1}"/>
              </a:ext>
            </a:extLst>
          </p:cNvPr>
          <p:cNvSpPr>
            <a:spLocks noGrp="1"/>
          </p:cNvSpPr>
          <p:nvPr>
            <p:ph type="body" sz="quarter" idx="3"/>
          </p:nvPr>
        </p:nvSpPr>
        <p:spPr/>
        <p:txBody>
          <a:bodyPr/>
          <a:lstStyle/>
          <a:p>
            <a:r>
              <a:rPr lang="en-US" dirty="0"/>
              <a:t>Dx Criteria </a:t>
            </a:r>
          </a:p>
        </p:txBody>
      </p:sp>
      <p:sp>
        <p:nvSpPr>
          <p:cNvPr id="6" name="Content Placeholder 5">
            <a:extLst>
              <a:ext uri="{FF2B5EF4-FFF2-40B4-BE49-F238E27FC236}">
                <a16:creationId xmlns:a16="http://schemas.microsoft.com/office/drawing/2014/main" id="{B7D71B66-D9FA-0C45-AFF0-3D6E8628C2DC}"/>
              </a:ext>
            </a:extLst>
          </p:cNvPr>
          <p:cNvSpPr>
            <a:spLocks noGrp="1"/>
          </p:cNvSpPr>
          <p:nvPr>
            <p:ph sz="quarter" idx="4"/>
          </p:nvPr>
        </p:nvSpPr>
        <p:spPr/>
        <p:txBody>
          <a:bodyPr>
            <a:normAutofit fontScale="47500" lnSpcReduction="20000"/>
          </a:bodyPr>
          <a:lstStyle/>
          <a:p>
            <a:pPr marL="0" indent="0">
              <a:buNone/>
            </a:pPr>
            <a:r>
              <a:rPr lang="en-US" dirty="0"/>
              <a:t>Diagnosis</a:t>
            </a:r>
          </a:p>
          <a:p>
            <a:r>
              <a:rPr lang="en-US" dirty="0"/>
              <a:t>Physician confirmed</a:t>
            </a:r>
          </a:p>
          <a:p>
            <a:r>
              <a:rPr lang="en-US" dirty="0"/>
              <a:t>Screened</a:t>
            </a:r>
          </a:p>
          <a:p>
            <a:r>
              <a:rPr lang="en-US" dirty="0"/>
              <a:t>Test results</a:t>
            </a:r>
          </a:p>
          <a:p>
            <a:r>
              <a:rPr lang="en-US" dirty="0"/>
              <a:t>Disease Severity/Flares/</a:t>
            </a:r>
            <a:r>
              <a:rPr lang="en-US" dirty="0" err="1"/>
              <a:t>etc</a:t>
            </a:r>
            <a:endParaRPr lang="en-US" dirty="0"/>
          </a:p>
          <a:p>
            <a:pPr marL="0" indent="0">
              <a:buNone/>
            </a:pPr>
            <a:endParaRPr lang="en-US" dirty="0"/>
          </a:p>
          <a:p>
            <a:pPr marL="0" indent="0">
              <a:buNone/>
            </a:pPr>
            <a:r>
              <a:rPr lang="en-US" dirty="0"/>
              <a:t>Treatment specifics</a:t>
            </a:r>
          </a:p>
          <a:p>
            <a:r>
              <a:rPr lang="en-US" dirty="0"/>
              <a:t>Naïve</a:t>
            </a:r>
          </a:p>
          <a:p>
            <a:r>
              <a:rPr lang="en-US" dirty="0"/>
              <a:t>Specific Treatment</a:t>
            </a:r>
          </a:p>
          <a:p>
            <a:r>
              <a:rPr lang="en-US" dirty="0"/>
              <a:t>Specific washout </a:t>
            </a:r>
          </a:p>
          <a:p>
            <a:r>
              <a:rPr lang="en-US" dirty="0"/>
              <a:t>Specific exclusion (such as Antibiotics)</a:t>
            </a:r>
          </a:p>
          <a:p>
            <a:r>
              <a:rPr lang="en-US" dirty="0"/>
              <a:t>Current medications</a:t>
            </a:r>
          </a:p>
          <a:p>
            <a:endParaRPr lang="en-US" dirty="0"/>
          </a:p>
        </p:txBody>
      </p:sp>
      <p:sp>
        <p:nvSpPr>
          <p:cNvPr id="7" name="Rectangle 6">
            <a:extLst>
              <a:ext uri="{FF2B5EF4-FFF2-40B4-BE49-F238E27FC236}">
                <a16:creationId xmlns:a16="http://schemas.microsoft.com/office/drawing/2014/main" id="{4D5B8303-A2AE-6346-802B-79F119B1F650}"/>
              </a:ext>
            </a:extLst>
          </p:cNvPr>
          <p:cNvSpPr/>
          <p:nvPr/>
        </p:nvSpPr>
        <p:spPr>
          <a:xfrm>
            <a:off x="8839200" y="6627168"/>
            <a:ext cx="3352800" cy="230832"/>
          </a:xfrm>
          <a:prstGeom prst="rect">
            <a:avLst/>
          </a:prstGeom>
        </p:spPr>
        <p:txBody>
          <a:bodyPr wrap="square">
            <a:spAutoFit/>
          </a:bodyPr>
          <a:lstStyle/>
          <a:p>
            <a:r>
              <a:rPr lang="en-US" sz="900" dirty="0"/>
              <a:t>https://</a:t>
            </a:r>
            <a:r>
              <a:rPr lang="en-US" sz="900" dirty="0" err="1"/>
              <a:t>info.bioivt.com</a:t>
            </a:r>
            <a:r>
              <a:rPr lang="en-US" sz="900" dirty="0"/>
              <a:t>/microbiome-collection-webinar-materials-</a:t>
            </a:r>
            <a:r>
              <a:rPr lang="en-US" sz="900" dirty="0" err="1"/>
              <a:t>lp</a:t>
            </a:r>
            <a:endParaRPr lang="en-US" sz="900" dirty="0"/>
          </a:p>
        </p:txBody>
      </p:sp>
    </p:spTree>
    <p:extLst>
      <p:ext uri="{BB962C8B-B14F-4D97-AF65-F5344CB8AC3E}">
        <p14:creationId xmlns:p14="http://schemas.microsoft.com/office/powerpoint/2010/main" val="2006591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4D389-B58B-0C48-B5ED-1A7D059FD20A}"/>
              </a:ext>
            </a:extLst>
          </p:cNvPr>
          <p:cNvSpPr>
            <a:spLocks noGrp="1"/>
          </p:cNvSpPr>
          <p:nvPr>
            <p:ph type="title"/>
          </p:nvPr>
        </p:nvSpPr>
        <p:spPr/>
        <p:txBody>
          <a:bodyPr/>
          <a:lstStyle/>
          <a:p>
            <a:r>
              <a:rPr lang="en-US" dirty="0"/>
              <a:t>Timing and frequency of sample collection:</a:t>
            </a:r>
          </a:p>
        </p:txBody>
      </p:sp>
      <p:sp>
        <p:nvSpPr>
          <p:cNvPr id="3" name="Content Placeholder 2">
            <a:extLst>
              <a:ext uri="{FF2B5EF4-FFF2-40B4-BE49-F238E27FC236}">
                <a16:creationId xmlns:a16="http://schemas.microsoft.com/office/drawing/2014/main" id="{C53EAB79-47C7-A542-9ECB-143E499F1751}"/>
              </a:ext>
            </a:extLst>
          </p:cNvPr>
          <p:cNvSpPr>
            <a:spLocks noGrp="1"/>
          </p:cNvSpPr>
          <p:nvPr>
            <p:ph idx="1"/>
          </p:nvPr>
        </p:nvSpPr>
        <p:spPr/>
        <p:txBody>
          <a:bodyPr>
            <a:normAutofit fontScale="92500" lnSpcReduction="10000"/>
          </a:bodyPr>
          <a:lstStyle/>
          <a:p>
            <a:pPr marL="0" indent="0">
              <a:buNone/>
            </a:pPr>
            <a:r>
              <a:rPr lang="en-US" dirty="0"/>
              <a:t>Level of invasiveness of the sampling procedure should always be minimized.  </a:t>
            </a:r>
          </a:p>
          <a:p>
            <a:r>
              <a:rPr lang="en-US" dirty="0"/>
              <a:t>Cross-sectional sampling </a:t>
            </a:r>
          </a:p>
          <a:p>
            <a:pPr lvl="1"/>
            <a:r>
              <a:rPr lang="en-US" dirty="0"/>
              <a:t>Diagnostic microbiome signatures </a:t>
            </a:r>
          </a:p>
          <a:p>
            <a:pPr lvl="1"/>
            <a:r>
              <a:rPr lang="en-US" dirty="0"/>
              <a:t>Temporally stable microbiome types. </a:t>
            </a:r>
          </a:p>
          <a:p>
            <a:r>
              <a:rPr lang="en-US" dirty="0"/>
              <a:t>Repeated sampling (same subject)</a:t>
            </a:r>
          </a:p>
          <a:p>
            <a:pPr marL="457200" lvl="1" indent="0">
              <a:buNone/>
            </a:pPr>
            <a:r>
              <a:rPr lang="en-US" dirty="0"/>
              <a:t>To get insight into temporal dynamics and a comprehensive view of microbial community changes. </a:t>
            </a:r>
          </a:p>
          <a:p>
            <a:pPr lvl="1"/>
            <a:r>
              <a:rPr lang="en-US" dirty="0"/>
              <a:t>Monitoring disease severity or response to a treatment.</a:t>
            </a:r>
          </a:p>
          <a:p>
            <a:pPr lvl="1"/>
            <a:r>
              <a:rPr lang="en-US" dirty="0"/>
              <a:t>Discriminate between dysbiosis associated with disease and preclinical states and short-term changes followed by resilience. </a:t>
            </a:r>
          </a:p>
          <a:p>
            <a:pPr lvl="1"/>
            <a:r>
              <a:rPr lang="en-US" dirty="0"/>
              <a:t>Sampling frequency should be similar between subjects</a:t>
            </a:r>
          </a:p>
          <a:p>
            <a:pPr marL="0" indent="0">
              <a:buNone/>
            </a:pPr>
            <a:endParaRPr lang="en-US" dirty="0"/>
          </a:p>
        </p:txBody>
      </p:sp>
      <p:sp>
        <p:nvSpPr>
          <p:cNvPr id="4" name="Rectangle 3">
            <a:extLst>
              <a:ext uri="{FF2B5EF4-FFF2-40B4-BE49-F238E27FC236}">
                <a16:creationId xmlns:a16="http://schemas.microsoft.com/office/drawing/2014/main" id="{84D3E027-0440-9F40-B374-6DE951240844}"/>
              </a:ext>
            </a:extLst>
          </p:cNvPr>
          <p:cNvSpPr/>
          <p:nvPr/>
        </p:nvSpPr>
        <p:spPr>
          <a:xfrm>
            <a:off x="3149600" y="6627168"/>
            <a:ext cx="9144000" cy="230832"/>
          </a:xfrm>
          <a:prstGeom prst="rect">
            <a:avLst/>
          </a:prstGeom>
        </p:spPr>
        <p:txBody>
          <a:bodyPr wrap="square">
            <a:spAutoFit/>
          </a:bodyPr>
          <a:lstStyle/>
          <a:p>
            <a:r>
              <a:rPr lang="en-US" sz="900" dirty="0">
                <a:solidFill>
                  <a:srgbClr val="000000"/>
                </a:solidFill>
                <a:effectLst/>
                <a:latin typeface="Helvetica" pitchFamily="2" charset="0"/>
              </a:rPr>
              <a:t>C. Poussin</a:t>
            </a:r>
            <a:r>
              <a:rPr lang="en-US" sz="900" i="1" dirty="0">
                <a:solidFill>
                  <a:srgbClr val="000000"/>
                </a:solidFill>
                <a:effectLst/>
                <a:latin typeface="Helvetica" pitchFamily="2" charset="0"/>
              </a:rPr>
              <a:t> et al.</a:t>
            </a:r>
            <a:r>
              <a:rPr lang="en-US" sz="900" dirty="0">
                <a:solidFill>
                  <a:srgbClr val="000000"/>
                </a:solidFill>
                <a:effectLst/>
                <a:latin typeface="Helvetica" pitchFamily="2" charset="0"/>
              </a:rPr>
              <a:t>, Interrogating the microbiome: experimental and computational considerations in support of study reproducibility. </a:t>
            </a:r>
            <a:r>
              <a:rPr lang="en-US" sz="900" i="1" dirty="0">
                <a:solidFill>
                  <a:srgbClr val="000000"/>
                </a:solidFill>
                <a:effectLst/>
                <a:latin typeface="Helvetica" pitchFamily="2" charset="0"/>
              </a:rPr>
              <a:t>Drug Discovery Today</a:t>
            </a:r>
            <a:r>
              <a:rPr lang="en-US" sz="900" dirty="0">
                <a:solidFill>
                  <a:srgbClr val="000000"/>
                </a:solidFill>
                <a:effectLst/>
                <a:latin typeface="Helvetica" pitchFamily="2" charset="0"/>
              </a:rPr>
              <a:t> </a:t>
            </a:r>
            <a:r>
              <a:rPr lang="en-US" sz="900" b="1" dirty="0">
                <a:solidFill>
                  <a:srgbClr val="000000"/>
                </a:solidFill>
                <a:effectLst/>
                <a:latin typeface="Helvetica" pitchFamily="2" charset="0"/>
              </a:rPr>
              <a:t>23</a:t>
            </a:r>
            <a:r>
              <a:rPr lang="en-US" sz="900" dirty="0">
                <a:solidFill>
                  <a:srgbClr val="000000"/>
                </a:solidFill>
                <a:effectLst/>
                <a:latin typeface="Helvetica" pitchFamily="2" charset="0"/>
              </a:rPr>
              <a:t>, 1644-1657 (2018).</a:t>
            </a:r>
          </a:p>
        </p:txBody>
      </p:sp>
    </p:spTree>
    <p:extLst>
      <p:ext uri="{BB962C8B-B14F-4D97-AF65-F5344CB8AC3E}">
        <p14:creationId xmlns:p14="http://schemas.microsoft.com/office/powerpoint/2010/main" val="162651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C3551-50F3-F14C-B22A-1CCF5B62D0EB}"/>
              </a:ext>
            </a:extLst>
          </p:cNvPr>
          <p:cNvSpPr>
            <a:spLocks noGrp="1"/>
          </p:cNvSpPr>
          <p:nvPr>
            <p:ph type="title"/>
          </p:nvPr>
        </p:nvSpPr>
        <p:spPr/>
        <p:txBody>
          <a:bodyPr/>
          <a:lstStyle/>
          <a:p>
            <a:r>
              <a:rPr lang="en-US" dirty="0"/>
              <a:t>Sample Criteria</a:t>
            </a:r>
          </a:p>
        </p:txBody>
      </p:sp>
      <p:sp>
        <p:nvSpPr>
          <p:cNvPr id="3" name="Content Placeholder 2">
            <a:extLst>
              <a:ext uri="{FF2B5EF4-FFF2-40B4-BE49-F238E27FC236}">
                <a16:creationId xmlns:a16="http://schemas.microsoft.com/office/drawing/2014/main" id="{417DBA8B-DE0C-CF4A-8B84-777711CCFB5F}"/>
              </a:ext>
            </a:extLst>
          </p:cNvPr>
          <p:cNvSpPr>
            <a:spLocks noGrp="1"/>
          </p:cNvSpPr>
          <p:nvPr>
            <p:ph idx="1"/>
          </p:nvPr>
        </p:nvSpPr>
        <p:spPr/>
        <p:txBody>
          <a:bodyPr>
            <a:normAutofit fontScale="77500" lnSpcReduction="20000"/>
          </a:bodyPr>
          <a:lstStyle/>
          <a:p>
            <a:pPr marL="0" indent="0">
              <a:buNone/>
            </a:pPr>
            <a:r>
              <a:rPr lang="en-US" dirty="0"/>
              <a:t>Sample Types</a:t>
            </a:r>
          </a:p>
          <a:p>
            <a:pPr marL="457200" lvl="1" indent="0">
              <a:buNone/>
            </a:pPr>
            <a:r>
              <a:rPr lang="en-US" dirty="0"/>
              <a:t>Gut (Feces)	Urine	</a:t>
            </a:r>
          </a:p>
          <a:p>
            <a:pPr marL="457200" lvl="1" indent="0">
              <a:buNone/>
            </a:pPr>
            <a:r>
              <a:rPr lang="en-US" dirty="0"/>
              <a:t>Nostril	Mouth	</a:t>
            </a:r>
          </a:p>
          <a:p>
            <a:pPr marL="457200" lvl="1" indent="0">
              <a:buNone/>
            </a:pPr>
            <a:r>
              <a:rPr lang="en-US" dirty="0"/>
              <a:t>Skin		Hair	</a:t>
            </a:r>
          </a:p>
          <a:p>
            <a:pPr marL="457200" lvl="1" indent="0">
              <a:buNone/>
            </a:pPr>
            <a:r>
              <a:rPr lang="en-US" dirty="0"/>
              <a:t>Earwax</a:t>
            </a:r>
          </a:p>
          <a:p>
            <a:pPr marL="0" indent="0">
              <a:buNone/>
            </a:pPr>
            <a:r>
              <a:rPr lang="en-US" dirty="0"/>
              <a:t>Sample consistency/viscosity/origin</a:t>
            </a:r>
          </a:p>
          <a:p>
            <a:pPr lvl="1"/>
            <a:r>
              <a:rPr lang="en-US" dirty="0"/>
              <a:t>Loose, firm, </a:t>
            </a:r>
            <a:r>
              <a:rPr lang="en-US" dirty="0" err="1"/>
              <a:t>etc</a:t>
            </a:r>
            <a:endParaRPr lang="en-US" dirty="0"/>
          </a:p>
          <a:p>
            <a:pPr lvl="1"/>
            <a:r>
              <a:rPr lang="en-US" dirty="0"/>
              <a:t>Location of skin swab/hair collection</a:t>
            </a:r>
          </a:p>
          <a:p>
            <a:pPr marL="0" indent="0">
              <a:buNone/>
            </a:pPr>
            <a:r>
              <a:rPr lang="en-US" dirty="0"/>
              <a:t>Volume required</a:t>
            </a:r>
          </a:p>
          <a:p>
            <a:pPr lvl="1"/>
            <a:r>
              <a:rPr lang="en-US" dirty="0"/>
              <a:t>3 grams</a:t>
            </a:r>
          </a:p>
          <a:p>
            <a:pPr lvl="1"/>
            <a:r>
              <a:rPr lang="en-US" dirty="0"/>
              <a:t>Fill a specific container</a:t>
            </a:r>
          </a:p>
          <a:p>
            <a:pPr marL="0" indent="0">
              <a:buNone/>
            </a:pPr>
            <a:r>
              <a:rPr lang="en-US" dirty="0"/>
              <a:t>Time points</a:t>
            </a:r>
          </a:p>
          <a:p>
            <a:pPr lvl="1"/>
            <a:r>
              <a:rPr lang="en-US" dirty="0"/>
              <a:t>During an active flare</a:t>
            </a:r>
          </a:p>
          <a:p>
            <a:pPr lvl="1"/>
            <a:r>
              <a:rPr lang="en-US" dirty="0"/>
              <a:t>Pre/post antibiotics</a:t>
            </a:r>
          </a:p>
          <a:p>
            <a:pPr lvl="1"/>
            <a:r>
              <a:rPr lang="en-US" dirty="0"/>
              <a:t>4 weeks apart</a:t>
            </a:r>
          </a:p>
          <a:p>
            <a:endParaRPr lang="en-US" dirty="0"/>
          </a:p>
        </p:txBody>
      </p:sp>
      <p:sp>
        <p:nvSpPr>
          <p:cNvPr id="4" name="Rectangle 3">
            <a:extLst>
              <a:ext uri="{FF2B5EF4-FFF2-40B4-BE49-F238E27FC236}">
                <a16:creationId xmlns:a16="http://schemas.microsoft.com/office/drawing/2014/main" id="{D7B9957E-10B3-5143-B9B3-1FAD3039480F}"/>
              </a:ext>
            </a:extLst>
          </p:cNvPr>
          <p:cNvSpPr/>
          <p:nvPr/>
        </p:nvSpPr>
        <p:spPr>
          <a:xfrm>
            <a:off x="8839200" y="6627168"/>
            <a:ext cx="3352800" cy="230832"/>
          </a:xfrm>
          <a:prstGeom prst="rect">
            <a:avLst/>
          </a:prstGeom>
        </p:spPr>
        <p:txBody>
          <a:bodyPr wrap="square">
            <a:spAutoFit/>
          </a:bodyPr>
          <a:lstStyle/>
          <a:p>
            <a:r>
              <a:rPr lang="en-US" sz="900" dirty="0"/>
              <a:t>https://</a:t>
            </a:r>
            <a:r>
              <a:rPr lang="en-US" sz="900" dirty="0" err="1"/>
              <a:t>info.bioivt.com</a:t>
            </a:r>
            <a:r>
              <a:rPr lang="en-US" sz="900" dirty="0"/>
              <a:t>/microbiome-collection-webinar-materials-</a:t>
            </a:r>
            <a:r>
              <a:rPr lang="en-US" sz="900" dirty="0" err="1"/>
              <a:t>lp</a:t>
            </a:r>
            <a:endParaRPr lang="en-US" sz="900" dirty="0"/>
          </a:p>
        </p:txBody>
      </p:sp>
    </p:spTree>
    <p:extLst>
      <p:ext uri="{BB962C8B-B14F-4D97-AF65-F5344CB8AC3E}">
        <p14:creationId xmlns:p14="http://schemas.microsoft.com/office/powerpoint/2010/main" val="3295025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42856-2134-D94B-AF81-383BA48449BE}"/>
              </a:ext>
            </a:extLst>
          </p:cNvPr>
          <p:cNvSpPr>
            <a:spLocks noGrp="1"/>
          </p:cNvSpPr>
          <p:nvPr>
            <p:ph type="title"/>
          </p:nvPr>
        </p:nvSpPr>
        <p:spPr/>
        <p:txBody>
          <a:bodyPr/>
          <a:lstStyle/>
          <a:p>
            <a:r>
              <a:rPr lang="en-US" dirty="0"/>
              <a:t>Possible confounding factors:</a:t>
            </a:r>
          </a:p>
        </p:txBody>
      </p:sp>
      <p:sp>
        <p:nvSpPr>
          <p:cNvPr id="3" name="Content Placeholder 2">
            <a:extLst>
              <a:ext uri="{FF2B5EF4-FFF2-40B4-BE49-F238E27FC236}">
                <a16:creationId xmlns:a16="http://schemas.microsoft.com/office/drawing/2014/main" id="{93C4F680-6E7D-4344-BC31-EC4E4CE9B3C1}"/>
              </a:ext>
            </a:extLst>
          </p:cNvPr>
          <p:cNvSpPr>
            <a:spLocks noGrp="1"/>
          </p:cNvSpPr>
          <p:nvPr>
            <p:ph idx="1"/>
          </p:nvPr>
        </p:nvSpPr>
        <p:spPr/>
        <p:txBody>
          <a:bodyPr>
            <a:normAutofit fontScale="85000" lnSpcReduction="20000"/>
          </a:bodyPr>
          <a:lstStyle/>
          <a:p>
            <a:pPr marL="0" indent="0">
              <a:buNone/>
            </a:pPr>
            <a:r>
              <a:rPr lang="en-US" dirty="0"/>
              <a:t>Animal Studies: maternal, environment, facility, cage and vendor effects. </a:t>
            </a:r>
          </a:p>
          <a:p>
            <a:r>
              <a:rPr lang="en-US" dirty="0"/>
              <a:t>A more stable microbiome can be generated by selective breeding of siblings over several generations</a:t>
            </a:r>
          </a:p>
          <a:p>
            <a:r>
              <a:rPr lang="en-US" dirty="0"/>
              <a:t>Use germ-free mice </a:t>
            </a:r>
            <a:r>
              <a:rPr lang="en-US" dirty="0" err="1"/>
              <a:t>gavaged</a:t>
            </a:r>
            <a:r>
              <a:rPr lang="en-US" dirty="0"/>
              <a:t> or transplanted with the same inoculum from mixed-genotype litters</a:t>
            </a:r>
          </a:p>
          <a:p>
            <a:r>
              <a:rPr lang="en-US" dirty="0"/>
              <a:t>Order mice from the same vendor</a:t>
            </a:r>
          </a:p>
          <a:p>
            <a:r>
              <a:rPr lang="en-US" dirty="0"/>
              <a:t>Standardize housing conditions and minimize exposure of animals to stressors</a:t>
            </a:r>
          </a:p>
          <a:p>
            <a:r>
              <a:rPr lang="en-US" dirty="0"/>
              <a:t>Randomize and cohouse treatment-control mice across litters and/or cages</a:t>
            </a:r>
          </a:p>
          <a:p>
            <a:r>
              <a:rPr lang="en-US" dirty="0"/>
              <a:t>Distribute littermates over multiple cages and maximize the number of cages for each study group if treated and untreated animals cannot be cohoused</a:t>
            </a:r>
          </a:p>
          <a:p>
            <a:r>
              <a:rPr lang="en-US" dirty="0"/>
              <a:t>Introduce systematic variation of parameters within one research institution to avoid extreme local standardization and reduced reproducibility between different sites</a:t>
            </a:r>
          </a:p>
          <a:p>
            <a:pPr marL="0" indent="0">
              <a:buNone/>
            </a:pPr>
            <a:endParaRPr lang="en-US" dirty="0"/>
          </a:p>
        </p:txBody>
      </p:sp>
      <p:sp>
        <p:nvSpPr>
          <p:cNvPr id="4" name="Rectangle 3">
            <a:extLst>
              <a:ext uri="{FF2B5EF4-FFF2-40B4-BE49-F238E27FC236}">
                <a16:creationId xmlns:a16="http://schemas.microsoft.com/office/drawing/2014/main" id="{0A3C18A6-03E1-1241-B4AA-20D65114138B}"/>
              </a:ext>
            </a:extLst>
          </p:cNvPr>
          <p:cNvSpPr/>
          <p:nvPr/>
        </p:nvSpPr>
        <p:spPr>
          <a:xfrm>
            <a:off x="3149600" y="6627168"/>
            <a:ext cx="9144000" cy="230832"/>
          </a:xfrm>
          <a:prstGeom prst="rect">
            <a:avLst/>
          </a:prstGeom>
        </p:spPr>
        <p:txBody>
          <a:bodyPr wrap="square">
            <a:spAutoFit/>
          </a:bodyPr>
          <a:lstStyle/>
          <a:p>
            <a:r>
              <a:rPr lang="en-US" sz="900" dirty="0">
                <a:solidFill>
                  <a:srgbClr val="000000"/>
                </a:solidFill>
                <a:effectLst/>
                <a:latin typeface="Helvetica" pitchFamily="2" charset="0"/>
              </a:rPr>
              <a:t>C. Poussin</a:t>
            </a:r>
            <a:r>
              <a:rPr lang="en-US" sz="900" i="1" dirty="0">
                <a:solidFill>
                  <a:srgbClr val="000000"/>
                </a:solidFill>
                <a:effectLst/>
                <a:latin typeface="Helvetica" pitchFamily="2" charset="0"/>
              </a:rPr>
              <a:t> et al.</a:t>
            </a:r>
            <a:r>
              <a:rPr lang="en-US" sz="900" dirty="0">
                <a:solidFill>
                  <a:srgbClr val="000000"/>
                </a:solidFill>
                <a:effectLst/>
                <a:latin typeface="Helvetica" pitchFamily="2" charset="0"/>
              </a:rPr>
              <a:t>, Interrogating the microbiome: experimental and computational considerations in support of study reproducibility. </a:t>
            </a:r>
            <a:r>
              <a:rPr lang="en-US" sz="900" i="1" dirty="0">
                <a:solidFill>
                  <a:srgbClr val="000000"/>
                </a:solidFill>
                <a:effectLst/>
                <a:latin typeface="Helvetica" pitchFamily="2" charset="0"/>
              </a:rPr>
              <a:t>Drug Discovery Today</a:t>
            </a:r>
            <a:r>
              <a:rPr lang="en-US" sz="900" dirty="0">
                <a:solidFill>
                  <a:srgbClr val="000000"/>
                </a:solidFill>
                <a:effectLst/>
                <a:latin typeface="Helvetica" pitchFamily="2" charset="0"/>
              </a:rPr>
              <a:t> </a:t>
            </a:r>
            <a:r>
              <a:rPr lang="en-US" sz="900" b="1" dirty="0">
                <a:solidFill>
                  <a:srgbClr val="000000"/>
                </a:solidFill>
                <a:effectLst/>
                <a:latin typeface="Helvetica" pitchFamily="2" charset="0"/>
              </a:rPr>
              <a:t>23</a:t>
            </a:r>
            <a:r>
              <a:rPr lang="en-US" sz="900" dirty="0">
                <a:solidFill>
                  <a:srgbClr val="000000"/>
                </a:solidFill>
                <a:effectLst/>
                <a:latin typeface="Helvetica" pitchFamily="2" charset="0"/>
              </a:rPr>
              <a:t>, 1644-1657 (2018).</a:t>
            </a:r>
          </a:p>
        </p:txBody>
      </p:sp>
    </p:spTree>
    <p:extLst>
      <p:ext uri="{BB962C8B-B14F-4D97-AF65-F5344CB8AC3E}">
        <p14:creationId xmlns:p14="http://schemas.microsoft.com/office/powerpoint/2010/main" val="179003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1000</TotalTime>
  <Words>5378</Words>
  <Application>Microsoft Macintosh PowerPoint</Application>
  <PresentationFormat>Widescreen</PresentationFormat>
  <Paragraphs>419</Paragraphs>
  <Slides>58</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58</vt:i4>
      </vt:variant>
    </vt:vector>
  </HeadingPairs>
  <TitlesOfParts>
    <vt:vector size="69" baseType="lpstr">
      <vt:lpstr>-apple-system</vt:lpstr>
      <vt:lpstr>Arial</vt:lpstr>
      <vt:lpstr>BlinkMacSystemFont</vt:lpstr>
      <vt:lpstr>Calibri</vt:lpstr>
      <vt:lpstr>Calibri Light</vt:lpstr>
      <vt:lpstr>Europa</vt:lpstr>
      <vt:lpstr>Helvetica</vt:lpstr>
      <vt:lpstr>inherit</vt:lpstr>
      <vt:lpstr>Merriweather</vt:lpstr>
      <vt:lpstr>Wingdings</vt:lpstr>
      <vt:lpstr>Office Theme</vt:lpstr>
      <vt:lpstr>Metagenomic Analysis </vt:lpstr>
      <vt:lpstr>Study Design</vt:lpstr>
      <vt:lpstr>Numerous factors influence clinical microbiome experiment</vt:lpstr>
      <vt:lpstr>Challenges</vt:lpstr>
      <vt:lpstr>Control Group(s)</vt:lpstr>
      <vt:lpstr>Collection Parameters</vt:lpstr>
      <vt:lpstr>Timing and frequency of sample collection:</vt:lpstr>
      <vt:lpstr>Sample Criteria</vt:lpstr>
      <vt:lpstr>Possible confounding factors:</vt:lpstr>
      <vt:lpstr>Possible confounding factors:</vt:lpstr>
      <vt:lpstr>Consistency</vt:lpstr>
      <vt:lpstr>Collection - Shipment</vt:lpstr>
      <vt:lpstr>What is the optimal protocol for collecting a microbiome sample for analysis?</vt:lpstr>
      <vt:lpstr>Sample collection  Fresh Frozen vs Stabilized Frozen</vt:lpstr>
      <vt:lpstr>Sample preparation</vt:lpstr>
      <vt:lpstr>Sequencing errors</vt:lpstr>
      <vt:lpstr>Sources of Sequencing Errors</vt:lpstr>
      <vt:lpstr>Sources of Sequencing Errors</vt:lpstr>
      <vt:lpstr>Sample Preparation</vt:lpstr>
      <vt:lpstr>Library Preparation</vt:lpstr>
      <vt:lpstr>Sequencing and Imaging</vt:lpstr>
      <vt:lpstr>Reproducible reanalysis</vt:lpstr>
      <vt:lpstr>Reproducible reanalysis</vt:lpstr>
      <vt:lpstr>Power Analysis</vt:lpstr>
      <vt:lpstr>Tools</vt:lpstr>
      <vt:lpstr>Genomic Standards Consortium (GSC) - MIMARKS</vt:lpstr>
      <vt:lpstr>PowerPoint Presentation</vt:lpstr>
      <vt:lpstr>GitHub: https://github.com/GenomicsStandardsConsortium/mixs </vt:lpstr>
      <vt:lpstr>PowerPoint Presentation</vt:lpstr>
      <vt:lpstr>Kit’ome - Reagent microbiome </vt:lpstr>
      <vt:lpstr>Kit’ome - Reagent microbiome </vt:lpstr>
      <vt:lpstr>Well-to-Well Contamination</vt:lpstr>
      <vt:lpstr>Need for Controls – Blanks &amp; Mock</vt:lpstr>
      <vt:lpstr>Batch Effect – Run Preparation</vt:lpstr>
      <vt:lpstr>Random sampling can lead to spurious conclusions in longitudinal studies.</vt:lpstr>
      <vt:lpstr>Microbiome diversity is influenced by chance encounters</vt:lpstr>
      <vt:lpstr>PowerPoint Presentation</vt:lpstr>
      <vt:lpstr>Microbiome Standards - Mock Communities</vt:lpstr>
      <vt:lpstr>Staggered Mock Communities</vt:lpstr>
      <vt:lpstr>Mock communities help identify aberrant sequencing run</vt:lpstr>
      <vt:lpstr>Microbiome Standards - Spike-in Controls</vt:lpstr>
      <vt:lpstr>Spike-in controls</vt:lpstr>
      <vt:lpstr>TRUMATRIX Microbiome Standard</vt:lpstr>
      <vt:lpstr>PowerPoint Presentation</vt:lpstr>
      <vt:lpstr>Sequencing Depth – Host Genome</vt:lpstr>
      <vt:lpstr>Microbiome DNA Enrichment </vt:lpstr>
      <vt:lpstr>Mock community samples impacted by choice of bioinformatics classifier rather than method!!!!!!</vt:lpstr>
      <vt:lpstr>Long-Read Whole Genome Metagenomics</vt:lpstr>
      <vt:lpstr>PowerPoint Presentation</vt:lpstr>
      <vt:lpstr>Metagenomic sequencing – Environmental Research On-site</vt:lpstr>
      <vt:lpstr>Human Microbiome Project  Data Analysis and Coordination Portal https://portal.hmpdacc.org</vt:lpstr>
      <vt:lpstr>Mgnify (EBI): Metagenome database with assemblies  https://www.ebi.ac.uk/metagenomics</vt:lpstr>
      <vt:lpstr>MDB: A microbiome database hosted by China National GeneBank(CNGB) https://db.cngb.org/microbiome</vt:lpstr>
      <vt:lpstr>QIITA: rapid, web-enabled microbiome meta-analysis https://qiita.ucsd.edu</vt:lpstr>
      <vt:lpstr>curatedMetagenomicData : Curated and processed metagenomic data through ExperimentHub</vt:lpstr>
      <vt:lpstr>PATRIC: Antibiotic resistance data  https://patricbrc.org</vt:lpstr>
      <vt:lpstr>CARD: antibiotic resistance gene database RGI - Resistance Gene Identifier (cli) https://card.mcmaster.ca</vt:lpstr>
      <vt:lpstr>Microbiome molecular epidemiology.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Metataxonomic Analysis  Experimental Design</dc:title>
  <dc:creator>Adapa, Swamy Rakesh</dc:creator>
  <cp:lastModifiedBy>Adapa, Swamy Rakesh</cp:lastModifiedBy>
  <cp:revision>27</cp:revision>
  <dcterms:created xsi:type="dcterms:W3CDTF">2020-03-06T15:42:27Z</dcterms:created>
  <dcterms:modified xsi:type="dcterms:W3CDTF">2021-07-22T22:10:19Z</dcterms:modified>
</cp:coreProperties>
</file>